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43"/>
  </p:notesMasterIdLst>
  <p:handoutMasterIdLst>
    <p:handoutMasterId r:id="rId44"/>
  </p:handoutMasterIdLst>
  <p:sldIdLst>
    <p:sldId id="603" r:id="rId6"/>
    <p:sldId id="2433" r:id="rId7"/>
    <p:sldId id="2767" r:id="rId8"/>
    <p:sldId id="259" r:id="rId9"/>
    <p:sldId id="2761" r:id="rId10"/>
    <p:sldId id="2760" r:id="rId11"/>
    <p:sldId id="2763" r:id="rId12"/>
    <p:sldId id="2668" r:id="rId13"/>
    <p:sldId id="2764" r:id="rId14"/>
    <p:sldId id="2737" r:id="rId15"/>
    <p:sldId id="2738" r:id="rId16"/>
    <p:sldId id="2735" r:id="rId17"/>
    <p:sldId id="2739" r:id="rId18"/>
    <p:sldId id="2736" r:id="rId19"/>
    <p:sldId id="2765" r:id="rId20"/>
    <p:sldId id="2740" r:id="rId21"/>
    <p:sldId id="2742" r:id="rId22"/>
    <p:sldId id="2746" r:id="rId23"/>
    <p:sldId id="2743" r:id="rId24"/>
    <p:sldId id="2744" r:id="rId25"/>
    <p:sldId id="2745" r:id="rId26"/>
    <p:sldId id="2747" r:id="rId27"/>
    <p:sldId id="2750" r:id="rId28"/>
    <p:sldId id="2751" r:id="rId29"/>
    <p:sldId id="2752" r:id="rId30"/>
    <p:sldId id="2748" r:id="rId31"/>
    <p:sldId id="2741" r:id="rId32"/>
    <p:sldId id="2754" r:id="rId33"/>
    <p:sldId id="2755" r:id="rId34"/>
    <p:sldId id="2756" r:id="rId35"/>
    <p:sldId id="2766" r:id="rId36"/>
    <p:sldId id="2753" r:id="rId37"/>
    <p:sldId id="2757" r:id="rId38"/>
    <p:sldId id="2758" r:id="rId39"/>
    <p:sldId id="2759" r:id="rId40"/>
    <p:sldId id="582" r:id="rId41"/>
    <p:sldId id="2749" r:id="rId4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D49FD"/>
    <a:srgbClr val="E04795"/>
    <a:srgbClr val="1D1D1A"/>
    <a:srgbClr val="595757"/>
    <a:srgbClr val="221815"/>
    <a:srgbClr val="91A2BF"/>
    <a:srgbClr val="66BA36"/>
    <a:srgbClr val="E4EBEA"/>
    <a:srgbClr val="C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23" autoAdjust="0"/>
    <p:restoredTop sz="96291" autoAdjust="0"/>
  </p:normalViewPr>
  <p:slideViewPr>
    <p:cSldViewPr snapToGrid="0" snapToObjects="1">
      <p:cViewPr>
        <p:scale>
          <a:sx n="118" d="100"/>
          <a:sy n="118" d="100"/>
        </p:scale>
        <p:origin x="568" y="4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3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9254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3489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4761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86398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060028"/>
            <a:ext cx="11161240" cy="319514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5BC6AC-E2D3-95E2-75AE-2F297EA68587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028295" y="404649"/>
            <a:ext cx="3491153" cy="337907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120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algn="ctr"/>
            <a:r>
              <a:rPr kumimoji="1" lang="en-US" altLang="zh-CN" sz="9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9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97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2D1AC6-7767-E847-EB93-41557A6B4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427249" y="3660489"/>
            <a:ext cx="3215747" cy="263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21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759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83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  <p:sldLayoutId id="2147483982" r:id="rId5"/>
    <p:sldLayoutId id="214748398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bricks.com/blog/" TargetMode="External"/><Relationship Id="rId2" Type="http://schemas.openxmlformats.org/officeDocument/2006/relationships/hyperlink" Target="https://www.omrimallis.com/posts/understanding-how-llm-inference-works-with-llama-cpp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databricks.com/blog/llm-inference-performance-engineering-best-practice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litwise improves GPU usage by splitting LLM inference phases - Microsoft  Research">
            <a:extLst>
              <a:ext uri="{FF2B5EF4-FFF2-40B4-BE49-F238E27FC236}">
                <a16:creationId xmlns:a16="http://schemas.microsoft.com/office/drawing/2014/main" id="{77167FB6-BD10-AA5B-3BD7-154A5B3B0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366070"/>
            <a:ext cx="12196763" cy="3287730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69910" y="4421757"/>
            <a:ext cx="2624138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6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66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8280" y="4518507"/>
            <a:ext cx="895099" cy="895099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2436243"/>
            <a:ext cx="10607784" cy="2082264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zh-CN" altLang="en-US" sz="8800" dirty="0">
                <a:solidFill>
                  <a:schemeClr val="tx2"/>
                </a:solidFill>
              </a:rPr>
              <a:t>大模型推理流程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6706A-F449-5D52-1755-4539DACA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rtl="0">
              <a:spcBef>
                <a:spcPts val="1600"/>
              </a:spcBef>
              <a:spcAft>
                <a:spcPts val="400"/>
              </a:spcAft>
            </a:pPr>
            <a:r>
              <a:rPr lang="en" altLang="zh-CN" dirty="0"/>
              <a:t>LLM </a:t>
            </a:r>
            <a:r>
              <a:rPr lang="zh-CN" altLang="en-US" dirty="0"/>
              <a:t>推理过程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077A33-C17F-87D7-F620-90E8E60154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93" r="20937" b="13031"/>
          <a:stretch/>
        </p:blipFill>
        <p:spPr>
          <a:xfrm>
            <a:off x="406131" y="2037036"/>
            <a:ext cx="5552791" cy="3831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01AD3D-BECC-3E33-FBCB-94A1B5006B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51" r="21199" b="18775"/>
          <a:stretch/>
        </p:blipFill>
        <p:spPr>
          <a:xfrm>
            <a:off x="6107455" y="1914525"/>
            <a:ext cx="5683177" cy="38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2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6706A-F449-5D52-1755-4539DACA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rtl="0">
              <a:spcBef>
                <a:spcPts val="1600"/>
              </a:spcBef>
              <a:spcAft>
                <a:spcPts val="400"/>
              </a:spcAft>
            </a:pPr>
            <a:r>
              <a:rPr lang="en" altLang="zh-CN" dirty="0"/>
              <a:t>LLM </a:t>
            </a:r>
            <a:r>
              <a:rPr lang="zh-CN" altLang="en-US" dirty="0"/>
              <a:t>推理过程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7CE1A2-ADA7-9143-56AE-1164400F0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647" b="8060"/>
          <a:stretch/>
        </p:blipFill>
        <p:spPr>
          <a:xfrm>
            <a:off x="539552" y="1481960"/>
            <a:ext cx="11312399" cy="468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22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6706A-F449-5D52-1755-4539DACA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大模型推理自回归解码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F58849-AC70-828A-73C1-8A3F4039F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50" y="1611085"/>
            <a:ext cx="11238764" cy="455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5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6706A-F449-5D52-1755-4539DACA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rtl="0">
              <a:spcBef>
                <a:spcPts val="1600"/>
              </a:spcBef>
              <a:spcAft>
                <a:spcPts val="400"/>
              </a:spcAft>
            </a:pPr>
            <a:r>
              <a:rPr lang="en" altLang="zh-CN" dirty="0"/>
              <a:t>LLM </a:t>
            </a:r>
            <a:r>
              <a:rPr lang="zh-CN" altLang="en-US" dirty="0"/>
              <a:t>推理过程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7CE1A2-ADA7-9143-56AE-1164400F0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647" b="8060"/>
          <a:stretch/>
        </p:blipFill>
        <p:spPr>
          <a:xfrm>
            <a:off x="539552" y="1481960"/>
            <a:ext cx="11312399" cy="46809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700B3A1-8909-8FB1-059B-358358E7FC77}"/>
              </a:ext>
            </a:extLst>
          </p:cNvPr>
          <p:cNvSpPr/>
          <p:nvPr/>
        </p:nvSpPr>
        <p:spPr>
          <a:xfrm>
            <a:off x="1303187" y="1140984"/>
            <a:ext cx="3040213" cy="3844674"/>
          </a:xfrm>
          <a:prstGeom prst="rect">
            <a:avLst/>
          </a:prstGeom>
          <a:solidFill>
            <a:srgbClr val="E0479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1368246-AFCE-E1D1-E470-C6F5B476B401}"/>
              </a:ext>
            </a:extLst>
          </p:cNvPr>
          <p:cNvSpPr/>
          <p:nvPr/>
        </p:nvSpPr>
        <p:spPr>
          <a:xfrm>
            <a:off x="4460045" y="3037113"/>
            <a:ext cx="6556298" cy="3156584"/>
          </a:xfrm>
          <a:prstGeom prst="rect">
            <a:avLst/>
          </a:prstGeom>
          <a:solidFill>
            <a:srgbClr val="8D49FD">
              <a:alpha val="6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8E6462-3044-721F-D42A-5F5927FD9F4A}"/>
              </a:ext>
            </a:extLst>
          </p:cNvPr>
          <p:cNvSpPr txBox="1"/>
          <p:nvPr/>
        </p:nvSpPr>
        <p:spPr>
          <a:xfrm>
            <a:off x="1303187" y="1143101"/>
            <a:ext cx="30402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1000"/>
              </a:spcAft>
            </a:pPr>
            <a:r>
              <a:rPr lang="en" altLang="zh-CN" sz="2800" b="1" dirty="0">
                <a:solidFill>
                  <a:schemeClr val="bg1"/>
                </a:solidFill>
                <a:latin typeface="Lexend" pitchFamily="2" charset="0"/>
              </a:rPr>
              <a:t>Prefill</a:t>
            </a:r>
            <a:endParaRPr lang="en-US" altLang="zh-CN" sz="2800" b="1" dirty="0">
              <a:solidFill>
                <a:schemeClr val="bg1"/>
              </a:solidFill>
              <a:latin typeface="Lexend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FBF8FD0-D7FA-C03B-CCE9-7EFA5BB34CE2}"/>
              </a:ext>
            </a:extLst>
          </p:cNvPr>
          <p:cNvSpPr txBox="1"/>
          <p:nvPr/>
        </p:nvSpPr>
        <p:spPr>
          <a:xfrm>
            <a:off x="5933043" y="5670477"/>
            <a:ext cx="36103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1000"/>
              </a:spcAft>
            </a:pPr>
            <a:r>
              <a:rPr lang="en" altLang="zh-CN" sz="2800" b="1" dirty="0">
                <a:solidFill>
                  <a:schemeClr val="bg1"/>
                </a:solidFill>
                <a:latin typeface="Lexend" pitchFamily="2" charset="0"/>
              </a:rPr>
              <a:t>Decoding</a:t>
            </a:r>
            <a:endParaRPr lang="en-US" altLang="zh-CN" sz="2800" b="1" dirty="0">
              <a:solidFill>
                <a:schemeClr val="bg1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37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6FFBF-C2E5-333E-559F-7848C7C1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LLM </a:t>
            </a:r>
            <a:r>
              <a:rPr lang="zh-CN" altLang="en-US" dirty="0"/>
              <a:t>推理过程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260860-7E40-303F-B4A0-92D84035E9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zh-CN" b="1" dirty="0">
                <a:solidFill>
                  <a:srgbClr val="C00000"/>
                </a:solidFill>
              </a:rPr>
              <a:t>Prefill</a:t>
            </a:r>
            <a:r>
              <a:rPr lang="zh-CN" altLang="en" b="1" dirty="0">
                <a:solidFill>
                  <a:srgbClr val="C00000"/>
                </a:solidFill>
              </a:rPr>
              <a:t>：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根据输入 </a:t>
            </a:r>
            <a:r>
              <a:rPr lang="en" altLang="zh-CN" dirty="0"/>
              <a:t>Tokens</a:t>
            </a:r>
            <a:r>
              <a:rPr lang="zh-CN" altLang="en-US" dirty="0"/>
              <a:t> 生成第一个输出 </a:t>
            </a:r>
            <a:r>
              <a:rPr lang="en" altLang="zh-CN" dirty="0"/>
              <a:t>Token</a:t>
            </a:r>
            <a:r>
              <a:rPr lang="zh-CN" altLang="en" dirty="0"/>
              <a:t>（</a:t>
            </a:r>
            <a:r>
              <a:rPr lang="en" altLang="zh-CN" dirty="0"/>
              <a:t>A</a:t>
            </a:r>
            <a:r>
              <a:rPr lang="zh-CN" altLang="en" dirty="0"/>
              <a:t>），</a:t>
            </a:r>
            <a:r>
              <a:rPr lang="zh-CN" altLang="en-US" dirty="0"/>
              <a:t>通过一次 </a:t>
            </a:r>
            <a:r>
              <a:rPr lang="en" altLang="zh-CN" dirty="0"/>
              <a:t>Forward </a:t>
            </a:r>
            <a:r>
              <a:rPr lang="zh-CN" altLang="en-US" dirty="0"/>
              <a:t>就可以完成</a:t>
            </a:r>
            <a:endParaRPr lang="en-US" altLang="zh-CN" dirty="0"/>
          </a:p>
          <a:p>
            <a:pPr lvl="1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在 </a:t>
            </a:r>
            <a:r>
              <a:rPr lang="en" altLang="zh-CN" dirty="0"/>
              <a:t>Forward </a:t>
            </a:r>
            <a:r>
              <a:rPr lang="zh-CN" altLang="en-US" dirty="0"/>
              <a:t>中，输入 </a:t>
            </a:r>
            <a:r>
              <a:rPr lang="en" altLang="zh-CN" dirty="0"/>
              <a:t>Tokens </a:t>
            </a:r>
            <a:r>
              <a:rPr lang="zh-CN" altLang="en-US" dirty="0"/>
              <a:t>间可以并行执行，因此执行效率很高</a:t>
            </a:r>
            <a:endParaRPr lang="en-US" altLang="zh-CN" dirty="0"/>
          </a:p>
          <a:p>
            <a:pPr lvl="1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algn="just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" altLang="zh-CN" b="1" dirty="0">
                <a:solidFill>
                  <a:srgbClr val="C00000"/>
                </a:solidFill>
              </a:rPr>
              <a:t>Decoding</a:t>
            </a:r>
            <a:r>
              <a:rPr lang="zh-CN" altLang="en" b="1" dirty="0">
                <a:solidFill>
                  <a:srgbClr val="C00000"/>
                </a:solidFill>
              </a:rPr>
              <a:t>：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从生成第一个 </a:t>
            </a:r>
            <a:r>
              <a:rPr lang="en" altLang="zh-CN" dirty="0"/>
              <a:t>Token</a:t>
            </a:r>
            <a:r>
              <a:rPr lang="zh-CN" altLang="en-US" dirty="0"/>
              <a:t> 后，采用自回归一次生成一个 </a:t>
            </a:r>
            <a:r>
              <a:rPr lang="en" altLang="zh-CN" dirty="0"/>
              <a:t>Token</a:t>
            </a:r>
            <a:r>
              <a:rPr lang="zh-CN" altLang="en" dirty="0"/>
              <a:t>，</a:t>
            </a:r>
            <a:r>
              <a:rPr lang="zh-CN" altLang="en-US" dirty="0"/>
              <a:t>直到生成 </a:t>
            </a:r>
            <a:r>
              <a:rPr lang="en" altLang="zh-CN" dirty="0"/>
              <a:t>Stop Token</a:t>
            </a:r>
            <a:r>
              <a:rPr lang="zh-CN" altLang="en-US" dirty="0"/>
              <a:t> 结束</a:t>
            </a:r>
            <a:endParaRPr lang="en-US" altLang="zh-CN" dirty="0"/>
          </a:p>
          <a:p>
            <a:pPr lvl="1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设输出共 </a:t>
            </a:r>
            <a:r>
              <a:rPr lang="en" altLang="zh-CN" dirty="0"/>
              <a:t>N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" altLang="zh-CN" dirty="0"/>
              <a:t>Token</a:t>
            </a:r>
            <a:r>
              <a:rPr lang="zh-CN" altLang="en" dirty="0"/>
              <a:t>，</a:t>
            </a:r>
            <a:r>
              <a:rPr lang="en" altLang="zh-CN" dirty="0"/>
              <a:t>Decoding </a:t>
            </a:r>
            <a:r>
              <a:rPr lang="zh-CN" altLang="en-US" dirty="0"/>
              <a:t>阶段需要执行 </a:t>
            </a:r>
            <a:r>
              <a:rPr lang="en" altLang="zh-CN" dirty="0"/>
              <a:t>N-1 </a:t>
            </a:r>
            <a:r>
              <a:rPr lang="zh-CN" altLang="en-US" dirty="0"/>
              <a:t>次 </a:t>
            </a:r>
            <a:r>
              <a:rPr lang="en" altLang="zh-CN" dirty="0"/>
              <a:t>Forward</a:t>
            </a:r>
            <a:r>
              <a:rPr lang="zh-CN" altLang="en" dirty="0"/>
              <a:t>，</a:t>
            </a:r>
            <a:r>
              <a:rPr lang="zh-CN" altLang="en-US" dirty="0"/>
              <a:t>只能串行执行，效率很低</a:t>
            </a:r>
            <a:endParaRPr lang="en-US" altLang="zh-CN" dirty="0"/>
          </a:p>
          <a:p>
            <a:pPr lvl="1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在生成过程中，需要关注 </a:t>
            </a:r>
            <a:r>
              <a:rPr lang="en" altLang="zh-CN" dirty="0"/>
              <a:t>Token </a:t>
            </a:r>
            <a:r>
              <a:rPr lang="zh-CN" altLang="en-US" dirty="0"/>
              <a:t>越来越多</a:t>
            </a:r>
            <a:r>
              <a:rPr lang="zh-CN" altLang="en" dirty="0"/>
              <a:t>，</a:t>
            </a:r>
            <a:r>
              <a:rPr lang="zh-CN" altLang="en-US" dirty="0"/>
              <a:t>计算量也会适当增大</a:t>
            </a:r>
          </a:p>
        </p:txBody>
      </p:sp>
    </p:spTree>
    <p:extLst>
      <p:ext uri="{BB962C8B-B14F-4D97-AF65-F5344CB8AC3E}">
        <p14:creationId xmlns:p14="http://schemas.microsoft.com/office/powerpoint/2010/main" val="3075448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518476" y="2969698"/>
            <a:ext cx="9159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1800"/>
              </a:spcBef>
              <a:spcAft>
                <a:spcPts val="600"/>
              </a:spcAft>
            </a:pPr>
            <a:r>
              <a:rPr lang="en-US" altLang="zh-CN" sz="9600" b="1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KV</a:t>
            </a:r>
            <a:r>
              <a:rPr lang="zh-CN" altLang="en-US" sz="9600" b="1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b="1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1355397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2A1A3-4072-19AA-C5C1-039511D52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KV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endParaRPr kumimoji="1" lang="zh-CN" altLang="en-US" dirty="0"/>
          </a:p>
        </p:txBody>
      </p:sp>
      <p:pic>
        <p:nvPicPr>
          <p:cNvPr id="8194" name="Picture 2" descr="图片">
            <a:extLst>
              <a:ext uri="{FF2B5EF4-FFF2-40B4-BE49-F238E27FC236}">
                <a16:creationId xmlns:a16="http://schemas.microsoft.com/office/drawing/2014/main" id="{70D76450-7113-4A00-BD74-2AFAE403B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91606" y="1304676"/>
            <a:ext cx="10013549" cy="499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528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7ED331-54DB-A8CD-534A-30B4998F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KV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BB677BD-8B83-0856-B7F2-3634F41E056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把每个 </a:t>
                </a:r>
                <a:r>
                  <a:rPr lang="en" altLang="zh-CN" dirty="0"/>
                  <a:t>token</a:t>
                </a:r>
                <a:r>
                  <a:rPr lang="zh-CN" altLang="en-US" dirty="0"/>
                  <a:t> 在过 </a:t>
                </a:r>
                <a:r>
                  <a:rPr lang="en" altLang="zh-CN" dirty="0"/>
                  <a:t>Transformer</a:t>
                </a:r>
                <a:r>
                  <a:rPr lang="zh-CN" altLang="en-US" dirty="0"/>
                  <a:t> 时乘以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dirty="0"/>
                  <a:t> 这俩参数矩阵的结果缓存下来，训练的时候不需要保存</a:t>
                </a:r>
                <a:endParaRPr lang="en-US" altLang="zh-CN" dirty="0"/>
              </a:p>
              <a:p>
                <a:r>
                  <a:rPr lang="zh-CN" altLang="en-US" dirty="0"/>
                  <a:t>推理解码生成时采用自回归 </a:t>
                </a:r>
                <a:r>
                  <a:rPr lang="en" altLang="zh-CN" dirty="0"/>
                  <a:t>auto-regressive</a:t>
                </a:r>
                <a:r>
                  <a:rPr lang="zh-CN" altLang="en-US" dirty="0"/>
                  <a:t> 方式，即每次生成一个 </a:t>
                </a:r>
                <a:r>
                  <a:rPr lang="en" altLang="zh-CN" dirty="0"/>
                  <a:t>token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都要依赖之前 </a:t>
                </a:r>
                <a:r>
                  <a:rPr lang="en" altLang="zh-CN" dirty="0"/>
                  <a:t>token</a:t>
                </a:r>
                <a:r>
                  <a:rPr lang="zh-CN" altLang="en-US" dirty="0"/>
                  <a:t> 的结果</a:t>
                </a:r>
                <a:endParaRPr lang="en-US" altLang="zh-CN" dirty="0"/>
              </a:p>
              <a:p>
                <a:r>
                  <a:rPr lang="zh-CN" altLang="en-US" dirty="0"/>
                  <a:t>如果每生成一个 </a:t>
                </a:r>
                <a:r>
                  <a:rPr lang="en" altLang="zh-CN" dirty="0"/>
                  <a:t>token</a:t>
                </a:r>
                <a:r>
                  <a:rPr lang="zh-CN" altLang="en-US" dirty="0"/>
                  <a:t> 时候乘以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dirty="0"/>
                  <a:t> 这俩参数矩阵要对所有 </a:t>
                </a:r>
                <a:r>
                  <a:rPr lang="en" altLang="zh-CN" dirty="0"/>
                  <a:t>token</a:t>
                </a:r>
                <a:r>
                  <a:rPr lang="zh-CN" altLang="en-US" dirty="0"/>
                  <a:t> 都算一遍，代价非常大，所以缓存起来就叫 </a:t>
                </a:r>
                <a:r>
                  <a:rPr lang="en-US" altLang="zh-CN" dirty="0"/>
                  <a:t>KV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Cache</a:t>
                </a:r>
                <a:endParaRPr lang="zh-CN" altLang="e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BB677BD-8B83-0856-B7F2-3634F41E05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105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7CCDBB3-7BB7-1E4A-F57E-C0E7CF192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57C123E-90A9-679D-B522-9773AD020BE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假如 </a:t>
                </a:r>
                <a:r>
                  <a:rPr lang="en" altLang="zh-CN" dirty="0"/>
                  <a:t>prompt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The largest city of China is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输入是 </a:t>
                </a:r>
                <a:r>
                  <a:rPr lang="en-US" altLang="zh-CN" dirty="0"/>
                  <a:t>6</a:t>
                </a:r>
                <a:r>
                  <a:rPr lang="zh-CN" altLang="en-US" dirty="0"/>
                  <a:t> 个 </a:t>
                </a:r>
                <a:r>
                  <a:rPr lang="en" altLang="zh-CN" dirty="0"/>
                  <a:t>tokens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返回是 </a:t>
                </a:r>
                <a:r>
                  <a:rPr lang="en" altLang="zh-CN" dirty="0"/>
                  <a:t>Shang Hai</a:t>
                </a:r>
                <a:r>
                  <a:rPr lang="zh-CN" altLang="en-US" dirty="0"/>
                  <a:t> 这两个 </a:t>
                </a:r>
                <a:r>
                  <a:rPr lang="en" altLang="zh-CN" dirty="0"/>
                  <a:t>tokens</a:t>
                </a:r>
                <a:r>
                  <a:rPr lang="zh-CN" altLang="en" dirty="0"/>
                  <a:t>。</a:t>
                </a:r>
                <a:r>
                  <a:rPr lang="zh-CN" altLang="en-US" dirty="0"/>
                  <a:t>整个生成过程如下：</a:t>
                </a:r>
              </a:p>
              <a:p>
                <a:pPr marL="582006" lvl="1" indent="-342900">
                  <a:buFont typeface="+mj-lt"/>
                  <a:buAutoNum type="arabicPeriod"/>
                </a:pPr>
                <a:r>
                  <a:rPr lang="zh-CN" altLang="en-US" dirty="0"/>
                  <a:t>当生成 </a:t>
                </a:r>
                <a:r>
                  <a:rPr lang="en" altLang="zh-CN" dirty="0"/>
                  <a:t>Shang</a:t>
                </a:r>
                <a:r>
                  <a:rPr lang="zh-CN" altLang="en-US" dirty="0"/>
                  <a:t> 之前，</a:t>
                </a:r>
                <a:r>
                  <a:rPr lang="en-US" altLang="zh-CN" dirty="0"/>
                  <a:t>KV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Cache</a:t>
                </a:r>
                <a:r>
                  <a:rPr lang="zh-CN" altLang="en-US" dirty="0"/>
                  <a:t> 把输入</a:t>
                </a:r>
                <a:r>
                  <a:rPr lang="en-US" altLang="zh-CN" dirty="0"/>
                  <a:t>6</a:t>
                </a:r>
                <a:r>
                  <a:rPr lang="zh-CN" altLang="en-US" dirty="0"/>
                  <a:t>个 </a:t>
                </a:r>
                <a:r>
                  <a:rPr lang="en" altLang="zh-CN" dirty="0"/>
                  <a:t>tokens</a:t>
                </a:r>
                <a:r>
                  <a:rPr lang="zh-CN" altLang="en-US" dirty="0"/>
                  <a:t> 都乘以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dirty="0"/>
                  <a:t> 这两参数矩阵，也就是缓存了</a:t>
                </a:r>
                <a:r>
                  <a:rPr lang="en-US" altLang="zh-CN" dirty="0"/>
                  <a:t>6</a:t>
                </a:r>
                <a:r>
                  <a:rPr lang="zh-CN" altLang="en-US" dirty="0"/>
                  <a:t>个 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</a:t>
                </a:r>
                <a:r>
                  <a:rPr lang="zh-CN" altLang="en" dirty="0"/>
                  <a:t>。</a:t>
                </a:r>
                <a:r>
                  <a:rPr lang="zh-CN" altLang="en-US" dirty="0"/>
                  <a:t>这时候过 </a:t>
                </a:r>
                <a:r>
                  <a:rPr lang="en" altLang="zh-CN" dirty="0"/>
                  <a:t>self-attention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+</a:t>
                </a:r>
                <a:r>
                  <a:rPr lang="zh-CN" altLang="en-US" dirty="0"/>
                  <a:t> 采样方案（</a:t>
                </a:r>
                <a:r>
                  <a:rPr lang="en" altLang="zh-CN" dirty="0"/>
                  <a:t>greedy</a:t>
                </a:r>
                <a:r>
                  <a:rPr lang="zh-CN" altLang="en" dirty="0"/>
                  <a:t>、</a:t>
                </a:r>
                <a:r>
                  <a:rPr lang="en" altLang="zh-CN" dirty="0"/>
                  <a:t>beam</a:t>
                </a:r>
                <a:r>
                  <a:rPr lang="zh-CN" altLang="en" dirty="0"/>
                  <a:t>、</a:t>
                </a:r>
                <a:r>
                  <a:rPr lang="en" altLang="zh-CN" dirty="0"/>
                  <a:t>top</a:t>
                </a:r>
                <a:r>
                  <a:rPr lang="en-US" altLang="zh-CN" dirty="0"/>
                  <a:t>-</a:t>
                </a:r>
                <a:r>
                  <a:rPr lang="en" altLang="zh-CN" dirty="0"/>
                  <a:t>k</a:t>
                </a:r>
                <a:r>
                  <a:rPr lang="zh-CN" altLang="en" dirty="0"/>
                  <a:t>、</a:t>
                </a:r>
                <a:r>
                  <a:rPr lang="en" altLang="zh-CN" dirty="0"/>
                  <a:t>top</a:t>
                </a:r>
                <a:r>
                  <a:rPr lang="en-US" altLang="zh-CN" dirty="0"/>
                  <a:t>-</a:t>
                </a:r>
                <a:r>
                  <a:rPr lang="en" altLang="zh-CN" dirty="0"/>
                  <a:t>p</a:t>
                </a:r>
                <a:r>
                  <a:rPr lang="zh-CN" altLang="en-US" dirty="0"/>
                  <a:t> 等），得到 </a:t>
                </a:r>
                <a:r>
                  <a:rPr lang="en" altLang="zh-CN" dirty="0"/>
                  <a:t>Shang</a:t>
                </a:r>
                <a:r>
                  <a:rPr lang="zh-CN" altLang="en-US" dirty="0"/>
                  <a:t> 这个</a:t>
                </a:r>
                <a:r>
                  <a:rPr lang="en" altLang="zh-CN" dirty="0"/>
                  <a:t>token</a:t>
                </a:r>
              </a:p>
              <a:p>
                <a:pPr marL="582006" lvl="1" indent="-342900">
                  <a:buFont typeface="+mj-lt"/>
                  <a:buAutoNum type="arabicPeriod"/>
                </a:pPr>
                <a:r>
                  <a:rPr lang="zh-CN" altLang="en-US" dirty="0"/>
                  <a:t>当生成 </a:t>
                </a:r>
                <a:r>
                  <a:rPr lang="en" altLang="zh-CN" dirty="0"/>
                  <a:t>Shang</a:t>
                </a:r>
                <a:r>
                  <a:rPr lang="zh-CN" altLang="en-US" dirty="0"/>
                  <a:t> 之后，再次过 </a:t>
                </a:r>
                <a:r>
                  <a:rPr lang="en" altLang="zh-CN" dirty="0"/>
                  <a:t>transformer</a:t>
                </a:r>
                <a:r>
                  <a:rPr lang="zh-CN" altLang="en-US" dirty="0"/>
                  <a:t> 的 </a:t>
                </a:r>
                <a:r>
                  <a:rPr lang="en" altLang="zh-CN" dirty="0"/>
                  <a:t>token</a:t>
                </a:r>
                <a:r>
                  <a:rPr lang="zh-CN" altLang="en-US" dirty="0"/>
                  <a:t> 只有 </a:t>
                </a:r>
                <a:r>
                  <a:rPr lang="en" altLang="zh-CN" dirty="0"/>
                  <a:t>Shang</a:t>
                </a:r>
                <a:r>
                  <a:rPr lang="zh-CN" altLang="en-US" dirty="0"/>
                  <a:t> 这一个 </a:t>
                </a:r>
                <a:r>
                  <a:rPr lang="en" altLang="zh-CN" dirty="0"/>
                  <a:t>token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而不是整个 </a:t>
                </a:r>
                <a:r>
                  <a:rPr lang="en" altLang="zh-CN" dirty="0"/>
                  <a:t>The largest city of China is Shang</a:t>
                </a:r>
                <a:r>
                  <a:rPr lang="zh-CN" altLang="en-US" dirty="0"/>
                  <a:t> 句子，这时再把 </a:t>
                </a:r>
                <a:r>
                  <a:rPr lang="en" altLang="zh-CN" dirty="0"/>
                  <a:t>Shang</a:t>
                </a:r>
                <a:r>
                  <a:rPr lang="zh-CN" altLang="en-US" dirty="0"/>
                  <a:t> 这一个</a:t>
                </a:r>
                <a:r>
                  <a:rPr lang="en" altLang="zh-CN" dirty="0"/>
                  <a:t>token</a:t>
                </a:r>
                <a:r>
                  <a:rPr lang="zh-CN" altLang="en-US" dirty="0"/>
                  <a:t>对应的 </a:t>
                </a:r>
                <a:r>
                  <a:rPr lang="en-US" altLang="zh-CN" dirty="0"/>
                  <a:t>KV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Cache</a:t>
                </a:r>
                <a:r>
                  <a:rPr lang="zh-CN" altLang="en-US" dirty="0"/>
                  <a:t> 和之前 </a:t>
                </a:r>
                <a:r>
                  <a:rPr lang="en-US" altLang="zh-CN" dirty="0"/>
                  <a:t>6</a:t>
                </a:r>
                <a:r>
                  <a:rPr lang="zh-CN" altLang="en-US" dirty="0"/>
                  <a:t> 个  </a:t>
                </a:r>
                <a:r>
                  <a:rPr lang="en" altLang="zh-CN" dirty="0"/>
                  <a:t>tokens</a:t>
                </a:r>
                <a:r>
                  <a:rPr lang="zh-CN" altLang="en-US" dirty="0"/>
                  <a:t> 对应的 </a:t>
                </a:r>
                <a:r>
                  <a:rPr lang="en-US" altLang="zh-CN" dirty="0"/>
                  <a:t>KV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Cache</a:t>
                </a:r>
                <a:r>
                  <a:rPr lang="zh-CN" altLang="en-US" dirty="0"/>
                  <a:t> 拼起来，成为了</a:t>
                </a:r>
                <a:r>
                  <a:rPr lang="en-US" altLang="zh-CN" dirty="0"/>
                  <a:t>7</a:t>
                </a:r>
                <a:r>
                  <a:rPr lang="zh-CN" altLang="en-US" dirty="0"/>
                  <a:t>个 </a:t>
                </a:r>
                <a:r>
                  <a:rPr lang="en-US" altLang="zh-CN" dirty="0"/>
                  <a:t>KV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Cache</a:t>
                </a:r>
                <a:r>
                  <a:rPr lang="zh-CN" altLang="en" dirty="0"/>
                  <a:t>。</a:t>
                </a:r>
                <a:r>
                  <a:rPr lang="en" altLang="zh-CN" dirty="0"/>
                  <a:t> Shang</a:t>
                </a:r>
                <a:r>
                  <a:rPr lang="zh-CN" altLang="en-US" dirty="0"/>
                  <a:t> 这一个 </a:t>
                </a:r>
                <a:r>
                  <a:rPr lang="en" altLang="zh-CN" dirty="0"/>
                  <a:t>token</a:t>
                </a:r>
                <a:r>
                  <a:rPr lang="zh-CN" altLang="en-US" dirty="0"/>
                  <a:t> 和前面 </a:t>
                </a:r>
                <a:r>
                  <a:rPr lang="en-US" altLang="zh-CN" dirty="0"/>
                  <a:t>6</a:t>
                </a:r>
                <a:r>
                  <a:rPr lang="zh-CN" altLang="en-US" dirty="0"/>
                  <a:t> 个 </a:t>
                </a:r>
                <a:r>
                  <a:rPr lang="en" altLang="zh-CN" dirty="0"/>
                  <a:t>tokens</a:t>
                </a:r>
                <a:r>
                  <a:rPr lang="zh-CN" altLang="en-US" dirty="0"/>
                  <a:t> 就可以最终生成</a:t>
                </a:r>
                <a:r>
                  <a:rPr lang="en-US" altLang="zh-CN" dirty="0"/>
                  <a:t>“</a:t>
                </a:r>
                <a:r>
                  <a:rPr lang="en" altLang="zh-CN" dirty="0"/>
                  <a:t>Hai”</a:t>
                </a:r>
                <a:r>
                  <a:rPr lang="zh-CN" altLang="en-US" dirty="0"/>
                  <a:t>这个 </a:t>
                </a:r>
                <a:r>
                  <a:rPr lang="en" altLang="zh-CN" dirty="0"/>
                  <a:t>token</a:t>
                </a:r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57C123E-90A9-679D-B522-9773AD020B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26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4AAA16D-8524-FF3F-FD5F-D6A78D4B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39BB4C6-0C49-3CD2-61AE-33883355F4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为什么有 </a:t>
            </a:r>
            <a:r>
              <a:rPr lang="en" altLang="zh-CN" dirty="0"/>
              <a:t>KV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" altLang="zh-CN" dirty="0"/>
              <a:t>ache</a:t>
            </a:r>
            <a:r>
              <a:rPr lang="zh-CN" altLang="en" dirty="0"/>
              <a:t>，</a:t>
            </a:r>
            <a:r>
              <a:rPr lang="zh-CN" altLang="en-US" dirty="0"/>
              <a:t>没有</a:t>
            </a:r>
            <a:r>
              <a:rPr lang="en" altLang="zh-CN" dirty="0"/>
              <a:t>Q Cache</a:t>
            </a:r>
            <a:r>
              <a:rPr lang="zh-CN" altLang="en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62393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88BEADE-A684-EA06-9C3F-1236A20C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大模型推理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FAF98D-903F-6755-8A0B-1EF0B61FB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563" y="1018213"/>
            <a:ext cx="11525635" cy="55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60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5C04DB-DE9C-1A05-EDBB-6B501950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Multi-Head Attention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B1769C4-30B5-F1C1-25F7-4E5291C8F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61241"/>
            <a:ext cx="10963473" cy="5093839"/>
          </a:xfrm>
        </p:spPr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在 </a:t>
            </a:r>
            <a:r>
              <a:rPr lang="en" altLang="zh-CN" dirty="0"/>
              <a:t>LLM </a:t>
            </a:r>
            <a:r>
              <a:rPr lang="zh-CN" altLang="en-US" dirty="0"/>
              <a:t>推理中最关键的就是下图中的 </a:t>
            </a:r>
            <a:r>
              <a:rPr lang="en" altLang="zh-CN" dirty="0"/>
              <a:t>Multi-Head Attention</a:t>
            </a:r>
            <a:r>
              <a:rPr lang="zh-CN" altLang="en" dirty="0"/>
              <a:t>，</a:t>
            </a:r>
            <a:r>
              <a:rPr lang="zh-CN" altLang="en-US" dirty="0"/>
              <a:t>其主要的计算集中在左图中灰色的 </a:t>
            </a:r>
            <a:r>
              <a:rPr lang="en" altLang="zh-CN" dirty="0"/>
              <a:t>Linear</a:t>
            </a:r>
            <a:r>
              <a:rPr lang="zh-CN" altLang="en" dirty="0"/>
              <a:t>（</a:t>
            </a:r>
            <a:r>
              <a:rPr lang="zh-CN" altLang="en-US" dirty="0"/>
              <a:t>矩阵乘）和 </a:t>
            </a:r>
            <a:r>
              <a:rPr lang="en" altLang="zh-CN" dirty="0"/>
              <a:t>Scaled Dot-Product Attention </a:t>
            </a:r>
            <a:r>
              <a:rPr lang="zh-CN" altLang="en-US" dirty="0"/>
              <a:t>中的 </a:t>
            </a:r>
            <a:r>
              <a:rPr lang="en" altLang="zh-CN" dirty="0" err="1"/>
              <a:t>MatMul</a:t>
            </a:r>
            <a:r>
              <a:rPr lang="en" altLang="zh-CN" dirty="0"/>
              <a:t> </a:t>
            </a:r>
            <a:r>
              <a:rPr lang="zh-CN" altLang="en-US" dirty="0"/>
              <a:t>矩阵乘法：</a:t>
            </a:r>
          </a:p>
        </p:txBody>
      </p:sp>
      <p:pic>
        <p:nvPicPr>
          <p:cNvPr id="10244" name="Picture 4" descr="What is Multi-head Attention and how does it improve model performance over  single Attention head? - AIML.com">
            <a:extLst>
              <a:ext uri="{FF2B5EF4-FFF2-40B4-BE49-F238E27FC236}">
                <a16:creationId xmlns:a16="http://schemas.microsoft.com/office/drawing/2014/main" id="{4B1FD074-EBFF-B8CC-7AD6-3AAC7541D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1559" y="2398723"/>
            <a:ext cx="7635273" cy="408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90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7C0D662-6067-ADE3-EF64-BA7C17D4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Multi-Head 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774A54A0-E896-E701-3CAB-08BF67F98D2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先来展开  </a:t>
                </a:r>
                <a:r>
                  <a:rPr lang="en" altLang="zh-CN" dirty="0"/>
                  <a:t>scaled dot production</a:t>
                </a:r>
                <a:r>
                  <a:rPr lang="zh-CN" altLang="en-US" dirty="0"/>
                  <a:t> 的计算：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altLang="zh-CN" sz="2800" dirty="0"/>
              </a:p>
              <a:p>
                <a:endParaRPr lang="en" altLang="zh-CN" dirty="0"/>
              </a:p>
              <a:p>
                <a:r>
                  <a:rPr lang="zh-CN" altLang="en" dirty="0"/>
                  <a:t>其中，</a:t>
                </a:r>
                <a:r>
                  <a:rPr lang="zh-CN" altLang="en-US" dirty="0"/>
                  <a:t>每次新多一个 </a:t>
                </a:r>
                <a:r>
                  <a:rPr lang="en" altLang="zh-CN" dirty="0"/>
                  <a:t>Q</a:t>
                </a:r>
                <a:r>
                  <a:rPr lang="zh-CN" altLang="en-US" dirty="0"/>
                  <a:t> 中的 </a:t>
                </a:r>
                <a:r>
                  <a:rPr lang="en" altLang="zh-CN" dirty="0"/>
                  <a:t>token</a:t>
                </a:r>
                <a:r>
                  <a:rPr lang="zh-CN" altLang="en-US" dirty="0"/>
                  <a:t> 时，用新增加的 </a:t>
                </a:r>
                <a:r>
                  <a:rPr lang="en" altLang="zh-CN" dirty="0"/>
                  <a:t>token</a:t>
                </a:r>
                <a:r>
                  <a:rPr lang="zh-CN" altLang="en-US" dirty="0"/>
                  <a:t> 和所有 </a:t>
                </a:r>
                <a:r>
                  <a:rPr lang="en" altLang="zh-CN" dirty="0"/>
                  <a:t>tokens</a:t>
                </a:r>
                <a:r>
                  <a:rPr lang="zh-CN" altLang="en-US" dirty="0"/>
                  <a:t> 的 </a:t>
                </a:r>
                <a:r>
                  <a:rPr lang="en" altLang="zh-CN" dirty="0"/>
                  <a:t>K</a:t>
                </a:r>
                <a:r>
                  <a:rPr lang="zh-CN" altLang="en" dirty="0"/>
                  <a:t>、</a:t>
                </a:r>
                <a:r>
                  <a:rPr lang="en" altLang="zh-CN" dirty="0"/>
                  <a:t>V</a:t>
                </a:r>
                <a:r>
                  <a:rPr lang="zh-CN" altLang="en-US" dirty="0"/>
                  <a:t> 去乘，</a:t>
                </a:r>
                <a:r>
                  <a:rPr lang="en" altLang="zh-CN" dirty="0"/>
                  <a:t>Q cache</a:t>
                </a:r>
                <a:r>
                  <a:rPr lang="zh-CN" altLang="en-US" dirty="0"/>
                  <a:t> 就成多余的。</a:t>
                </a:r>
                <a:endParaRPr lang="en-US" altLang="zh-CN" dirty="0"/>
              </a:p>
              <a:p>
                <a:r>
                  <a:rPr lang="zh-CN" altLang="en-US" dirty="0"/>
                  <a:t>再拿刚才例子强调一下，当生成 </a:t>
                </a:r>
                <a:r>
                  <a:rPr lang="en" altLang="zh-CN" dirty="0"/>
                  <a:t>Shang</a:t>
                </a:r>
                <a:r>
                  <a:rPr lang="zh-CN" altLang="en-US" dirty="0"/>
                  <a:t> 之后，再次过 </a:t>
                </a:r>
                <a:r>
                  <a:rPr lang="en" altLang="zh-CN" dirty="0"/>
                  <a:t>transformer</a:t>
                </a:r>
                <a:r>
                  <a:rPr lang="zh-CN" altLang="en-US" dirty="0"/>
                  <a:t> 的 </a:t>
                </a:r>
                <a:r>
                  <a:rPr lang="en" altLang="zh-CN" dirty="0"/>
                  <a:t>token</a:t>
                </a:r>
                <a:r>
                  <a:rPr lang="zh-CN" altLang="en-US" dirty="0"/>
                  <a:t> 只有 </a:t>
                </a:r>
                <a:r>
                  <a:rPr lang="en" altLang="zh-CN" dirty="0"/>
                  <a:t>Shang</a:t>
                </a:r>
                <a:r>
                  <a:rPr lang="zh-CN" altLang="en-US" dirty="0"/>
                  <a:t> 这一个 </a:t>
                </a:r>
                <a:r>
                  <a:rPr lang="en" altLang="zh-CN" dirty="0"/>
                  <a:t>token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而不是整个 </a:t>
                </a:r>
                <a:r>
                  <a:rPr lang="en" altLang="zh-CN" dirty="0"/>
                  <a:t>The largest city of China is Shang</a:t>
                </a:r>
                <a:r>
                  <a:rPr lang="zh-CN" altLang="en-US" dirty="0"/>
                  <a:t> 句子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774A54A0-E896-E701-3CAB-08BF67F98D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25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8873D9-AD4E-6469-04DB-7F1CA76D2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4402CC6-53D6-C9FA-11E3-967A9E98EC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生成 </a:t>
            </a:r>
            <a:r>
              <a:rPr lang="en" altLang="zh-CN" dirty="0"/>
              <a:t>Shang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" altLang="zh-CN" dirty="0"/>
              <a:t>oken</a:t>
            </a:r>
            <a:r>
              <a:rPr lang="zh-CN" altLang="en-US" dirty="0"/>
              <a:t> 时，感觉是 </a:t>
            </a:r>
            <a:r>
              <a:rPr lang="en" altLang="zh-CN" dirty="0"/>
              <a:t>The largest city of China is</a:t>
            </a:r>
            <a:r>
              <a:rPr lang="zh-CN" altLang="en-US" dirty="0"/>
              <a:t> 这 </a:t>
            </a:r>
            <a:r>
              <a:rPr lang="en-US" altLang="zh-CN" dirty="0"/>
              <a:t>6</a:t>
            </a:r>
            <a:r>
              <a:rPr lang="zh-CN" altLang="en-US" dirty="0"/>
              <a:t> 个 </a:t>
            </a:r>
            <a:r>
              <a:rPr lang="en" altLang="zh-CN" dirty="0"/>
              <a:t>tokens</a:t>
            </a:r>
            <a:r>
              <a:rPr lang="zh-CN" altLang="en-US" dirty="0"/>
              <a:t> 的 </a:t>
            </a:r>
            <a:r>
              <a:rPr lang="en" altLang="zh-CN" dirty="0"/>
              <a:t>query</a:t>
            </a:r>
            <a:r>
              <a:rPr lang="zh-CN" altLang="en-US" dirty="0"/>
              <a:t> 都用了，但是生成 </a:t>
            </a:r>
            <a:r>
              <a:rPr lang="en" altLang="zh-CN" dirty="0"/>
              <a:t>Hai</a:t>
            </a:r>
            <a:r>
              <a:rPr lang="zh-CN" altLang="en-US" dirty="0"/>
              <a:t> 这个 </a:t>
            </a:r>
            <a:r>
              <a:rPr lang="en" altLang="zh-CN" dirty="0"/>
              <a:t>token</a:t>
            </a:r>
            <a:r>
              <a:rPr lang="zh-CN" altLang="en-US" dirty="0"/>
              <a:t> 时，只依赖 </a:t>
            </a:r>
            <a:r>
              <a:rPr lang="en" altLang="zh-CN" dirty="0"/>
              <a:t>Shang</a:t>
            </a:r>
            <a:r>
              <a:rPr lang="zh-CN" altLang="en-US" dirty="0"/>
              <a:t> 这个 </a:t>
            </a:r>
            <a:r>
              <a:rPr lang="en" altLang="zh-CN" dirty="0"/>
              <a:t>token</a:t>
            </a:r>
            <a:r>
              <a:rPr lang="zh-CN" altLang="en-US" dirty="0"/>
              <a:t> 的 </a:t>
            </a:r>
            <a:r>
              <a:rPr lang="en" altLang="zh-CN" dirty="0"/>
              <a:t>query</a:t>
            </a:r>
            <a:r>
              <a:rPr lang="zh-CN" altLang="en-US" dirty="0"/>
              <a:t> 嘛？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这个问题其实是没有的，每个 </a:t>
            </a:r>
            <a:r>
              <a:rPr lang="en" altLang="zh-CN" dirty="0"/>
              <a:t>token</a:t>
            </a:r>
            <a:r>
              <a:rPr lang="zh-CN" altLang="en-US" dirty="0"/>
              <a:t> 的生成都只依赖前一个 </a:t>
            </a:r>
            <a:r>
              <a:rPr lang="en" altLang="zh-CN" dirty="0"/>
              <a:t>Q</a:t>
            </a:r>
            <a:r>
              <a:rPr lang="zh-CN" altLang="en-US" dirty="0"/>
              <a:t> 和之前所有的 </a:t>
            </a:r>
            <a:r>
              <a:rPr lang="en" altLang="zh-CN" dirty="0"/>
              <a:t>K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/>
              <a:t>V</a:t>
            </a:r>
            <a:endParaRPr lang="zh-CN" altLang="en" dirty="0"/>
          </a:p>
        </p:txBody>
      </p:sp>
    </p:spTree>
    <p:extLst>
      <p:ext uri="{BB962C8B-B14F-4D97-AF65-F5344CB8AC3E}">
        <p14:creationId xmlns:p14="http://schemas.microsoft.com/office/powerpoint/2010/main" val="1012119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788AEC0-7E88-6F28-1EAF-92067CAD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983A885-933E-DAB1-18FB-3F5A3D5194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训练的时候 </a:t>
            </a:r>
            <a:r>
              <a:rPr lang="en" altLang="zh-CN" dirty="0"/>
              <a:t>Quant,</a:t>
            </a:r>
            <a:r>
              <a:rPr lang="zh-CN" altLang="en-US" dirty="0"/>
              <a:t> </a:t>
            </a:r>
            <a:r>
              <a:rPr lang="en" altLang="zh-CN" dirty="0"/>
              <a:t>um,</a:t>
            </a:r>
            <a:r>
              <a:rPr lang="zh-CN" altLang="en-US" dirty="0"/>
              <a:t> </a:t>
            </a:r>
            <a:r>
              <a:rPr lang="en" altLang="zh-CN" dirty="0"/>
              <a:t>_</a:t>
            </a:r>
            <a:r>
              <a:rPr lang="en" altLang="zh-CN" dirty="0" err="1"/>
              <a:t>mechan</a:t>
            </a:r>
            <a:r>
              <a:rPr lang="zh-CN" altLang="en-US" dirty="0"/>
              <a:t> 下一个 </a:t>
            </a:r>
            <a:r>
              <a:rPr lang="en" altLang="zh-CN" dirty="0"/>
              <a:t>token</a:t>
            </a:r>
            <a:r>
              <a:rPr lang="zh-CN" altLang="en-US" dirty="0"/>
              <a:t> 在矩阵乘法时对应的是蓝框，被 </a:t>
            </a:r>
            <a:r>
              <a:rPr lang="en" altLang="zh-CN" dirty="0"/>
              <a:t>mask</a:t>
            </a:r>
            <a:r>
              <a:rPr lang="zh-CN" altLang="en-US" dirty="0"/>
              <a:t> 掉了</a:t>
            </a:r>
          </a:p>
        </p:txBody>
      </p:sp>
      <p:pic>
        <p:nvPicPr>
          <p:cNvPr id="11272" name="Picture 8" descr="The key, query and value vectors">
            <a:extLst>
              <a:ext uri="{FF2B5EF4-FFF2-40B4-BE49-F238E27FC236}">
                <a16:creationId xmlns:a16="http://schemas.microsoft.com/office/drawing/2014/main" id="{F4C9F51F-2466-452C-D5B6-1C8250071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1771" y="2501900"/>
            <a:ext cx="93472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0142B595-ADDC-F407-D7E5-2F5781342590}"/>
              </a:ext>
            </a:extLst>
          </p:cNvPr>
          <p:cNvSpPr/>
          <p:nvPr/>
        </p:nvSpPr>
        <p:spPr>
          <a:xfrm>
            <a:off x="9333184" y="4351282"/>
            <a:ext cx="418103" cy="4099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772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788AEC0-7E88-6F28-1EAF-92067CAD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983A885-933E-DAB1-18FB-3F5A3D5194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训练的时候 </a:t>
            </a:r>
            <a:r>
              <a:rPr lang="en" altLang="zh-CN" dirty="0"/>
              <a:t>Quant,</a:t>
            </a:r>
            <a:r>
              <a:rPr lang="zh-CN" altLang="en-US" dirty="0"/>
              <a:t> </a:t>
            </a:r>
            <a:r>
              <a:rPr lang="en" altLang="zh-CN" dirty="0"/>
              <a:t>um,</a:t>
            </a:r>
            <a:r>
              <a:rPr lang="zh-CN" altLang="en-US" dirty="0"/>
              <a:t> </a:t>
            </a:r>
            <a:r>
              <a:rPr lang="en" altLang="zh-CN" dirty="0"/>
              <a:t>_</a:t>
            </a:r>
            <a:r>
              <a:rPr lang="en" altLang="zh-CN" dirty="0" err="1"/>
              <a:t>mechan</a:t>
            </a:r>
            <a:r>
              <a:rPr lang="zh-CN" altLang="en-US" dirty="0"/>
              <a:t> 下一个 </a:t>
            </a:r>
            <a:r>
              <a:rPr lang="en" altLang="zh-CN" dirty="0"/>
              <a:t>token</a:t>
            </a:r>
            <a:r>
              <a:rPr lang="zh-CN" altLang="en-US" dirty="0"/>
              <a:t> 在矩阵乘法时对应的是蓝框，被 </a:t>
            </a:r>
            <a:r>
              <a:rPr lang="en" altLang="zh-CN" dirty="0"/>
              <a:t>mask</a:t>
            </a:r>
            <a:r>
              <a:rPr lang="zh-CN" altLang="en-US" dirty="0"/>
              <a:t> 掉了</a:t>
            </a:r>
          </a:p>
        </p:txBody>
      </p:sp>
      <p:pic>
        <p:nvPicPr>
          <p:cNvPr id="12290" name="Picture 2" descr="The KQV matrix">
            <a:extLst>
              <a:ext uri="{FF2B5EF4-FFF2-40B4-BE49-F238E27FC236}">
                <a16:creationId xmlns:a16="http://schemas.microsoft.com/office/drawing/2014/main" id="{0D416D75-479B-8C5D-5D96-F757D8C01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8533" y="2041050"/>
            <a:ext cx="7080059" cy="445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31570B40-9A4A-3FDC-286B-195FE5D1E7F6}"/>
              </a:ext>
            </a:extLst>
          </p:cNvPr>
          <p:cNvSpPr/>
          <p:nvPr/>
        </p:nvSpPr>
        <p:spPr>
          <a:xfrm>
            <a:off x="4277707" y="2911365"/>
            <a:ext cx="418103" cy="4099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3885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FDB0A3C-61DB-B006-0AE4-88648B0CE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KV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ED8BB-F34F-0CA8-6F1F-7C09F683F9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dirty="0"/>
              <a:t>推理时在给定 </a:t>
            </a:r>
            <a:r>
              <a:rPr lang="en" altLang="zh-CN" dirty="0"/>
              <a:t>Quant,</a:t>
            </a:r>
            <a:r>
              <a:rPr lang="zh-CN" altLang="en-US" dirty="0"/>
              <a:t> </a:t>
            </a:r>
            <a:r>
              <a:rPr lang="en" altLang="zh-CN" dirty="0"/>
              <a:t>um,</a:t>
            </a:r>
            <a:r>
              <a:rPr lang="zh-CN" altLang="en-US" dirty="0"/>
              <a:t> </a:t>
            </a:r>
            <a:r>
              <a:rPr lang="en" altLang="zh-CN" dirty="0"/>
              <a:t>_</a:t>
            </a:r>
            <a:r>
              <a:rPr lang="en" altLang="zh-CN" dirty="0" err="1"/>
              <a:t>mechan</a:t>
            </a:r>
            <a:r>
              <a:rPr lang="zh-CN" altLang="en-US" dirty="0"/>
              <a:t>，已有序列长 </a:t>
            </a:r>
            <a:r>
              <a:rPr lang="en-US" altLang="zh-CN" dirty="0"/>
              <a:t>3</a:t>
            </a:r>
            <a:r>
              <a:rPr lang="zh-CN" altLang="en-US" dirty="0"/>
              <a:t>，矩阵乘法由红框决定，和未来没读到的蓝框 </a:t>
            </a:r>
            <a:r>
              <a:rPr lang="en" altLang="zh-CN" dirty="0"/>
              <a:t>token</a:t>
            </a:r>
            <a:r>
              <a:rPr lang="zh-CN" altLang="en-US" dirty="0"/>
              <a:t> 没有任何关系。</a:t>
            </a:r>
          </a:p>
        </p:txBody>
      </p:sp>
      <p:pic>
        <p:nvPicPr>
          <p:cNvPr id="14338" name="Picture 2" descr="KQV matrix calculation dependencies">
            <a:extLst>
              <a:ext uri="{FF2B5EF4-FFF2-40B4-BE49-F238E27FC236}">
                <a16:creationId xmlns:a16="http://schemas.microsoft.com/office/drawing/2014/main" id="{A80D51E2-A50D-2CB7-B296-F5D6CC67A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2881" y="2019459"/>
            <a:ext cx="8656993" cy="454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19C5726B-DC01-69B6-43A5-B68AC182E3FD}"/>
              </a:ext>
            </a:extLst>
          </p:cNvPr>
          <p:cNvSpPr/>
          <p:nvPr/>
        </p:nvSpPr>
        <p:spPr>
          <a:xfrm>
            <a:off x="7020906" y="3631653"/>
            <a:ext cx="418103" cy="4099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0832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FDB0A3C-61DB-B006-0AE4-88648B0CE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KV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6ED8BB-F34F-0CA8-6F1F-7C09F683F9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dirty="0"/>
              <a:t>同时 </a:t>
            </a:r>
            <a:r>
              <a:rPr lang="en" altLang="zh-CN" dirty="0"/>
              <a:t>_</a:t>
            </a:r>
            <a:r>
              <a:rPr lang="en" altLang="zh-CN" dirty="0" err="1"/>
              <a:t>mechan</a:t>
            </a:r>
            <a:r>
              <a:rPr lang="zh-CN" altLang="en-US" dirty="0"/>
              <a:t> 下一 </a:t>
            </a:r>
            <a:r>
              <a:rPr lang="en" altLang="zh-CN" dirty="0"/>
              <a:t>token</a:t>
            </a:r>
            <a:r>
              <a:rPr lang="zh-CN" altLang="en-US" dirty="0"/>
              <a:t> 只和 </a:t>
            </a:r>
            <a:r>
              <a:rPr lang="en" altLang="zh-CN" dirty="0"/>
              <a:t>_</a:t>
            </a:r>
            <a:r>
              <a:rPr lang="en" altLang="zh-CN" dirty="0" err="1"/>
              <a:t>mechan</a:t>
            </a:r>
            <a:r>
              <a:rPr lang="zh-CN" altLang="en-US" dirty="0"/>
              <a:t> 的 </a:t>
            </a:r>
            <a:r>
              <a:rPr lang="en" altLang="zh-CN" dirty="0"/>
              <a:t>Q</a:t>
            </a:r>
            <a:r>
              <a:rPr lang="zh-CN" altLang="en-US" dirty="0"/>
              <a:t> 有关，和 </a:t>
            </a:r>
            <a:r>
              <a:rPr lang="en" altLang="zh-CN" dirty="0"/>
              <a:t>Quant,</a:t>
            </a:r>
            <a:r>
              <a:rPr lang="zh-CN" altLang="en-US" dirty="0"/>
              <a:t> </a:t>
            </a:r>
            <a:r>
              <a:rPr lang="en" altLang="zh-CN" dirty="0"/>
              <a:t>um</a:t>
            </a:r>
            <a:r>
              <a:rPr lang="zh-CN" altLang="en-US" dirty="0"/>
              <a:t> 的 </a:t>
            </a:r>
            <a:r>
              <a:rPr lang="en" altLang="zh-CN" dirty="0"/>
              <a:t>Q</a:t>
            </a:r>
            <a:r>
              <a:rPr lang="zh-CN" altLang="en-US" dirty="0"/>
              <a:t> 无关</a:t>
            </a:r>
            <a:endParaRPr lang="en-US" altLang="zh-CN" dirty="0"/>
          </a:p>
          <a:p>
            <a:r>
              <a:rPr lang="zh-CN" altLang="en-US" dirty="0"/>
              <a:t>所以每个 </a:t>
            </a:r>
            <a:r>
              <a:rPr lang="en" altLang="zh-CN" dirty="0"/>
              <a:t>token</a:t>
            </a:r>
            <a:r>
              <a:rPr lang="zh-CN" altLang="en-US" dirty="0"/>
              <a:t> 生成都依赖前一个 </a:t>
            </a:r>
            <a:r>
              <a:rPr lang="en" altLang="zh-CN" dirty="0"/>
              <a:t>Q</a:t>
            </a:r>
            <a:r>
              <a:rPr lang="zh-CN" altLang="en-US" dirty="0"/>
              <a:t> 和之前所有 </a:t>
            </a:r>
            <a:r>
              <a:rPr lang="en" altLang="zh-CN" dirty="0"/>
              <a:t>K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/>
              <a:t>V</a:t>
            </a:r>
            <a:endParaRPr lang="zh-CN" altLang="en-US" dirty="0"/>
          </a:p>
        </p:txBody>
      </p:sp>
      <p:pic>
        <p:nvPicPr>
          <p:cNvPr id="14338" name="Picture 2" descr="KQV matrix calculation dependencies">
            <a:extLst>
              <a:ext uri="{FF2B5EF4-FFF2-40B4-BE49-F238E27FC236}">
                <a16:creationId xmlns:a16="http://schemas.microsoft.com/office/drawing/2014/main" id="{A80D51E2-A50D-2CB7-B296-F5D6CC67A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2881" y="2019459"/>
            <a:ext cx="8656993" cy="454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0711BACA-1D35-D260-A052-990A1CF2A52C}"/>
              </a:ext>
            </a:extLst>
          </p:cNvPr>
          <p:cNvSpPr/>
          <p:nvPr/>
        </p:nvSpPr>
        <p:spPr>
          <a:xfrm>
            <a:off x="7020906" y="3631653"/>
            <a:ext cx="418103" cy="40990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691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2A1A3-4072-19AA-C5C1-039511D5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KV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：</a:t>
            </a:r>
            <a:r>
              <a:rPr lang="en" altLang="zh-CN" dirty="0"/>
              <a:t>Prefill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0BB0B5-E68A-7624-D577-E09D778D42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把整段 </a:t>
            </a:r>
            <a:r>
              <a:rPr lang="en" altLang="zh-CN" dirty="0"/>
              <a:t>prompt</a:t>
            </a:r>
            <a:r>
              <a:rPr lang="zh-CN" altLang="en-US" dirty="0"/>
              <a:t> 输入模型执行 </a:t>
            </a:r>
            <a:r>
              <a:rPr lang="en" altLang="zh-CN" dirty="0"/>
              <a:t>forward</a:t>
            </a:r>
            <a:r>
              <a:rPr lang="zh-CN" altLang="en-US" dirty="0"/>
              <a:t> 计算。采用 </a:t>
            </a:r>
            <a:r>
              <a:rPr lang="en" altLang="zh-CN" dirty="0"/>
              <a:t>KV cache</a:t>
            </a:r>
            <a:r>
              <a:rPr lang="zh-CN" altLang="en-US" dirty="0"/>
              <a:t> 技术，</a:t>
            </a:r>
            <a:r>
              <a:rPr lang="en" altLang="zh-CN" dirty="0"/>
              <a:t> Prefill</a:t>
            </a:r>
            <a:r>
              <a:rPr lang="zh-CN" altLang="en-US" dirty="0"/>
              <a:t> 阶段中会把 </a:t>
            </a:r>
            <a:r>
              <a:rPr lang="en" altLang="zh-CN" dirty="0"/>
              <a:t>prompt</a:t>
            </a:r>
            <a:r>
              <a:rPr lang="zh-CN" altLang="en-US" dirty="0"/>
              <a:t> 过后得到的保存在 </a:t>
            </a:r>
            <a:r>
              <a:rPr lang="en" altLang="zh-CN" dirty="0"/>
              <a:t>cache</a:t>
            </a:r>
            <a:r>
              <a:rPr lang="zh-CN" altLang="en-US" dirty="0"/>
              <a:t> </a:t>
            </a:r>
            <a:r>
              <a:rPr lang="en" altLang="zh-CN" dirty="0"/>
              <a:t>k</a:t>
            </a:r>
            <a:r>
              <a:rPr lang="zh-CN" altLang="en-US" dirty="0"/>
              <a:t> 和 </a:t>
            </a:r>
            <a:r>
              <a:rPr lang="en" altLang="zh-CN" dirty="0"/>
              <a:t>cache</a:t>
            </a:r>
            <a:r>
              <a:rPr lang="zh-CN" altLang="en-US" dirty="0"/>
              <a:t> </a:t>
            </a:r>
            <a:r>
              <a:rPr lang="en" altLang="zh-CN" dirty="0"/>
              <a:t>v</a:t>
            </a:r>
            <a:r>
              <a:rPr lang="zh-CN" altLang="en-US" dirty="0"/>
              <a:t> 中。这样后面 </a:t>
            </a:r>
            <a:r>
              <a:rPr lang="en" altLang="zh-CN" dirty="0"/>
              <a:t>token</a:t>
            </a:r>
            <a:r>
              <a:rPr lang="zh-CN" altLang="en-US" dirty="0"/>
              <a:t> 计算 </a:t>
            </a:r>
            <a:r>
              <a:rPr lang="en" altLang="zh-CN" dirty="0"/>
              <a:t>attention</a:t>
            </a:r>
            <a:r>
              <a:rPr lang="zh-CN" altLang="en-US" dirty="0"/>
              <a:t> 时，就不需要对前面 </a:t>
            </a:r>
            <a:r>
              <a:rPr lang="en" altLang="zh-CN" dirty="0"/>
              <a:t>token</a:t>
            </a:r>
            <a:r>
              <a:rPr lang="zh-CN" altLang="en-US" dirty="0"/>
              <a:t> 重复计算，可以节省推理时间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Picture 2" descr="图片">
            <a:extLst>
              <a:ext uri="{FF2B5EF4-FFF2-40B4-BE49-F238E27FC236}">
                <a16:creationId xmlns:a16="http://schemas.microsoft.com/office/drawing/2014/main" id="{53860D33-94BB-FAEA-D9DE-5C5A4DB25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46486" y="2911366"/>
            <a:ext cx="6903789" cy="344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763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2A1A3-4072-19AA-C5C1-039511D5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KV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：</a:t>
            </a:r>
            <a:r>
              <a:rPr lang="en" altLang="zh-CN" dirty="0"/>
              <a:t>Prefill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0BB0B5-E68A-7624-D577-E09D778D42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假设 </a:t>
            </a:r>
            <a:r>
              <a:rPr lang="en" altLang="zh-CN" dirty="0"/>
              <a:t>prompt</a:t>
            </a:r>
            <a:r>
              <a:rPr lang="zh-CN" altLang="en-US" dirty="0"/>
              <a:t> 中含有 </a:t>
            </a:r>
            <a:r>
              <a:rPr lang="en-US" altLang="zh-CN" dirty="0"/>
              <a:t>3</a:t>
            </a:r>
            <a:r>
              <a:rPr lang="zh-CN" altLang="en-US" dirty="0"/>
              <a:t> 个 </a:t>
            </a:r>
            <a:r>
              <a:rPr lang="en" altLang="zh-CN" dirty="0"/>
              <a:t>token</a:t>
            </a:r>
            <a:r>
              <a:rPr lang="zh-CN" altLang="en" dirty="0"/>
              <a:t>，</a:t>
            </a:r>
            <a:r>
              <a:rPr lang="en" altLang="zh-CN" dirty="0"/>
              <a:t>prefill</a:t>
            </a:r>
            <a:r>
              <a:rPr lang="zh-CN" altLang="en-US" dirty="0"/>
              <a:t> 阶段结束后，这三个 </a:t>
            </a:r>
            <a:r>
              <a:rPr lang="en" altLang="zh-CN" dirty="0"/>
              <a:t>token</a:t>
            </a:r>
            <a:r>
              <a:rPr lang="zh-CN" altLang="en-US" dirty="0"/>
              <a:t> 相关的 </a:t>
            </a:r>
            <a:r>
              <a:rPr lang="en" altLang="zh-CN" dirty="0"/>
              <a:t>KV</a:t>
            </a:r>
            <a:r>
              <a:rPr lang="zh-CN" altLang="en-US" dirty="0"/>
              <a:t> 值都被装进了 </a:t>
            </a:r>
            <a:r>
              <a:rPr lang="en" altLang="zh-CN" dirty="0"/>
              <a:t>cache</a:t>
            </a:r>
            <a:endParaRPr lang="zh-CN" altLang="en" dirty="0"/>
          </a:p>
          <a:p>
            <a:endParaRPr lang="zh-CN" altLang="en-US" dirty="0"/>
          </a:p>
        </p:txBody>
      </p:sp>
      <p:pic>
        <p:nvPicPr>
          <p:cNvPr id="3" name="Picture 2" descr="图片">
            <a:extLst>
              <a:ext uri="{FF2B5EF4-FFF2-40B4-BE49-F238E27FC236}">
                <a16:creationId xmlns:a16="http://schemas.microsoft.com/office/drawing/2014/main" id="{7C7D2F72-5E2B-6EAA-A32E-EB7CE03EF6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46486" y="2911366"/>
            <a:ext cx="6903789" cy="344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07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2A1A3-4072-19AA-C5C1-039511D5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KV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：</a:t>
            </a:r>
            <a:r>
              <a:rPr lang="en" altLang="zh-CN" dirty="0"/>
              <a:t>Decode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0BB0B5-E68A-7624-D577-E09D778D42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/>
              <a:t>Decode</a:t>
            </a:r>
            <a:r>
              <a:rPr lang="zh-CN" altLang="en-US" dirty="0"/>
              <a:t> 阶段根据 </a:t>
            </a:r>
            <a:r>
              <a:rPr lang="en" altLang="zh-CN" dirty="0"/>
              <a:t>prompt</a:t>
            </a:r>
            <a:r>
              <a:rPr lang="zh-CN" altLang="en-US" dirty="0"/>
              <a:t> 的 </a:t>
            </a:r>
            <a:r>
              <a:rPr lang="en" altLang="zh-CN" dirty="0"/>
              <a:t>prefill</a:t>
            </a:r>
            <a:r>
              <a:rPr lang="zh-CN" altLang="en-US" dirty="0"/>
              <a:t> 结果，一个 </a:t>
            </a:r>
            <a:r>
              <a:rPr lang="en" altLang="zh-CN" dirty="0"/>
              <a:t>token</a:t>
            </a:r>
            <a:r>
              <a:rPr lang="zh-CN" altLang="en-US" dirty="0"/>
              <a:t> 一个 </a:t>
            </a:r>
            <a:r>
              <a:rPr lang="en" altLang="zh-CN" dirty="0"/>
              <a:t>token</a:t>
            </a:r>
            <a:r>
              <a:rPr lang="zh-CN" altLang="en-US" dirty="0"/>
              <a:t> 地生成 </a:t>
            </a:r>
            <a:r>
              <a:rPr lang="en" altLang="zh-CN" dirty="0"/>
              <a:t>response</a:t>
            </a:r>
          </a:p>
          <a:p>
            <a:pPr algn="l"/>
            <a:r>
              <a:rPr lang="zh-CN" altLang="en-US" dirty="0"/>
              <a:t>采用 </a:t>
            </a:r>
            <a:r>
              <a:rPr lang="en" altLang="zh-CN" dirty="0"/>
              <a:t>KV cache</a:t>
            </a:r>
            <a:r>
              <a:rPr lang="zh-CN" altLang="en-US" dirty="0"/>
              <a:t> 每一个 </a:t>
            </a:r>
            <a:r>
              <a:rPr lang="en" altLang="zh-CN" dirty="0"/>
              <a:t>decode</a:t>
            </a:r>
            <a:r>
              <a:rPr lang="zh-CN" altLang="en-US" dirty="0"/>
              <a:t> 把对应 </a:t>
            </a:r>
            <a:r>
              <a:rPr lang="en" altLang="zh-CN" dirty="0"/>
              <a:t>response token</a:t>
            </a:r>
            <a:r>
              <a:rPr lang="zh-CN" altLang="en-US" dirty="0"/>
              <a:t> </a:t>
            </a:r>
            <a:r>
              <a:rPr lang="en" altLang="zh-CN" dirty="0"/>
              <a:t>KV</a:t>
            </a:r>
            <a:r>
              <a:rPr lang="zh-CN" altLang="en-US" dirty="0"/>
              <a:t> 值存入 </a:t>
            </a:r>
            <a:r>
              <a:rPr lang="en" altLang="zh-CN" dirty="0"/>
              <a:t>cache</a:t>
            </a:r>
            <a:r>
              <a:rPr lang="zh-CN" altLang="en-US" dirty="0"/>
              <a:t> 中，能加速计算</a:t>
            </a:r>
            <a:endParaRPr lang="en-US" altLang="zh-CN" dirty="0"/>
          </a:p>
          <a:p>
            <a:r>
              <a:rPr lang="en" altLang="zh-CN" dirty="0"/>
              <a:t>t4</a:t>
            </a:r>
            <a:r>
              <a:rPr lang="zh-CN" altLang="en-US" dirty="0"/>
              <a:t> 与 </a:t>
            </a:r>
            <a:r>
              <a:rPr lang="en" altLang="zh-CN" dirty="0"/>
              <a:t>cache</a:t>
            </a:r>
            <a:r>
              <a:rPr lang="zh-CN" altLang="en-US" dirty="0"/>
              <a:t> 中 </a:t>
            </a:r>
            <a:r>
              <a:rPr lang="en" altLang="zh-CN" dirty="0"/>
              <a:t>t0~t3</a:t>
            </a:r>
            <a:r>
              <a:rPr lang="zh-CN" altLang="en-US" dirty="0"/>
              <a:t> 的 </a:t>
            </a:r>
            <a:r>
              <a:rPr lang="en" altLang="zh-CN" dirty="0"/>
              <a:t>KV</a:t>
            </a:r>
            <a:r>
              <a:rPr lang="zh-CN" altLang="en-US" dirty="0"/>
              <a:t> 值计算完 </a:t>
            </a:r>
            <a:r>
              <a:rPr lang="en" altLang="zh-CN" dirty="0"/>
              <a:t>attention</a:t>
            </a:r>
            <a:r>
              <a:rPr lang="zh-CN" altLang="en-US" dirty="0"/>
              <a:t> 后，就把自己的 </a:t>
            </a:r>
            <a:r>
              <a:rPr lang="en" altLang="zh-CN" dirty="0"/>
              <a:t>KV</a:t>
            </a:r>
            <a:r>
              <a:rPr lang="zh-CN" altLang="en-US" dirty="0"/>
              <a:t> 值也装进 </a:t>
            </a:r>
            <a:r>
              <a:rPr lang="en" altLang="zh-CN" dirty="0"/>
              <a:t>cache</a:t>
            </a:r>
            <a:r>
              <a:rPr lang="zh-CN" altLang="en-US" dirty="0"/>
              <a:t> 中</a:t>
            </a:r>
            <a:endParaRPr lang="en-US" altLang="zh-CN" dirty="0"/>
          </a:p>
        </p:txBody>
      </p:sp>
      <p:pic>
        <p:nvPicPr>
          <p:cNvPr id="3" name="Picture 2" descr="图片">
            <a:extLst>
              <a:ext uri="{FF2B5EF4-FFF2-40B4-BE49-F238E27FC236}">
                <a16:creationId xmlns:a16="http://schemas.microsoft.com/office/drawing/2014/main" id="{7C7D2F72-5E2B-6EAA-A32E-EB7CE03EF6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46486" y="2911366"/>
            <a:ext cx="6903789" cy="344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40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BA3EBE-2280-60FA-B19B-0073E96B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A839DD-397C-F427-9006-90BE08155B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大模型推理需求增长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 LLM</a:t>
            </a:r>
            <a:r>
              <a:rPr lang="zh-CN" altLang="en-US" sz="2400" dirty="0"/>
              <a:t> 推理过程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 KV</a:t>
            </a:r>
            <a:r>
              <a:rPr lang="zh-CN" altLang="en-US" sz="2400" dirty="0"/>
              <a:t> </a:t>
            </a:r>
            <a:r>
              <a:rPr lang="en-US" altLang="zh-CN" sz="2400" dirty="0"/>
              <a:t>Cache </a:t>
            </a:r>
            <a:r>
              <a:rPr lang="zh-CN" altLang="en-US" sz="2400" dirty="0"/>
              <a:t>原理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KV</a:t>
            </a:r>
            <a:r>
              <a:rPr lang="zh-CN" altLang="en-US" sz="2400" dirty="0"/>
              <a:t> </a:t>
            </a:r>
            <a:r>
              <a:rPr lang="en-US" altLang="zh-CN" sz="2400" dirty="0"/>
              <a:t>Cache</a:t>
            </a:r>
            <a:r>
              <a:rPr lang="zh-CN" altLang="en-US" sz="2400" dirty="0"/>
              <a:t> 瓶颈分析</a:t>
            </a:r>
          </a:p>
        </p:txBody>
      </p:sp>
    </p:spTree>
    <p:extLst>
      <p:ext uri="{BB962C8B-B14F-4D97-AF65-F5344CB8AC3E}">
        <p14:creationId xmlns:p14="http://schemas.microsoft.com/office/powerpoint/2010/main" val="403034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2A1A3-4072-19AA-C5C1-039511D5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KV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：</a:t>
            </a:r>
            <a:r>
              <a:rPr lang="en" altLang="zh-CN" dirty="0"/>
              <a:t>Decode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0BB0B5-E68A-7624-D577-E09D778D42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从上述过程中，可以发现 </a:t>
            </a:r>
            <a:r>
              <a:rPr lang="en" altLang="zh-CN" dirty="0"/>
              <a:t>KV cache</a:t>
            </a:r>
            <a:r>
              <a:rPr lang="zh-CN" altLang="en-US" dirty="0"/>
              <a:t> 推理时特点：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随着 </a:t>
            </a:r>
            <a:r>
              <a:rPr lang="en" altLang="zh-CN" dirty="0"/>
              <a:t>prompt</a:t>
            </a:r>
            <a:r>
              <a:rPr lang="zh-CN" altLang="en-US" dirty="0"/>
              <a:t> 数量变多和序列变长，</a:t>
            </a:r>
            <a:r>
              <a:rPr lang="en" altLang="zh-CN" dirty="0"/>
              <a:t>KV cache</a:t>
            </a:r>
            <a:r>
              <a:rPr lang="zh-CN" altLang="en-US" dirty="0"/>
              <a:t> 也变大，对 </a:t>
            </a:r>
            <a:r>
              <a:rPr lang="en" altLang="zh-CN" dirty="0"/>
              <a:t>GPU</a:t>
            </a:r>
            <a:r>
              <a:rPr lang="zh-CN" altLang="en-US" dirty="0"/>
              <a:t> 显存造成压力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由于输出的序列长度无法预先知道，所以很难提前为 </a:t>
            </a:r>
            <a:r>
              <a:rPr lang="en" altLang="zh-CN" dirty="0"/>
              <a:t>KV cache</a:t>
            </a:r>
            <a:r>
              <a:rPr lang="zh-CN" altLang="en-US" dirty="0"/>
              <a:t> 量身定制存储空间</a:t>
            </a:r>
          </a:p>
        </p:txBody>
      </p:sp>
      <p:pic>
        <p:nvPicPr>
          <p:cNvPr id="3" name="Picture 2" descr="图片">
            <a:extLst>
              <a:ext uri="{FF2B5EF4-FFF2-40B4-BE49-F238E27FC236}">
                <a16:creationId xmlns:a16="http://schemas.microsoft.com/office/drawing/2014/main" id="{7C7D2F72-5E2B-6EAA-A32E-EB7CE03EF6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46486" y="2911366"/>
            <a:ext cx="6903789" cy="344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9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518476" y="2969698"/>
            <a:ext cx="915981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1800"/>
              </a:spcBef>
              <a:spcAft>
                <a:spcPts val="600"/>
              </a:spcAft>
            </a:pPr>
            <a:r>
              <a:rPr lang="en-US" altLang="zh-CN" sz="9600" b="1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KV</a:t>
            </a:r>
            <a:r>
              <a:rPr lang="zh-CN" altLang="en-US" sz="9600" b="1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b="1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Cache</a:t>
            </a:r>
          </a:p>
          <a:p>
            <a:pPr algn="ctr" rtl="0">
              <a:spcBef>
                <a:spcPts val="1800"/>
              </a:spcBef>
              <a:spcAft>
                <a:spcPts val="600"/>
              </a:spcAft>
            </a:pPr>
            <a:r>
              <a:rPr lang="zh-CN" altLang="en-US" sz="9600" b="1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瓶颈分析</a:t>
            </a:r>
            <a:endParaRPr lang="en-US" altLang="zh-CN" sz="9600" b="1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2499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2A1A3-4072-19AA-C5C1-039511D5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瓶颈分析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DA5FB6-CE8D-F212-45DF-B6BF27CCF1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训练的过程，大量的矩阵乘，因此整体训练是计算密集型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Bounding</a:t>
            </a:r>
            <a:endParaRPr lang="zh-CN" altLang="en-US" dirty="0"/>
          </a:p>
        </p:txBody>
      </p:sp>
      <p:pic>
        <p:nvPicPr>
          <p:cNvPr id="16386" name="Picture 2" descr="The key, query and value vectors">
            <a:extLst>
              <a:ext uri="{FF2B5EF4-FFF2-40B4-BE49-F238E27FC236}">
                <a16:creationId xmlns:a16="http://schemas.microsoft.com/office/drawing/2014/main" id="{ED397160-0609-314C-6B74-B51CCDF4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095" y="2261183"/>
            <a:ext cx="4806947" cy="394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KQV matrix">
            <a:extLst>
              <a:ext uri="{FF2B5EF4-FFF2-40B4-BE49-F238E27FC236}">
                <a16:creationId xmlns:a16="http://schemas.microsoft.com/office/drawing/2014/main" id="{7A1FDA9A-EEAC-58BC-21D7-9C0379D55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8277" y="2411656"/>
            <a:ext cx="6267391" cy="394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45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2A1A3-4072-19AA-C5C1-039511D5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瓶颈分析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DA5FB6-CE8D-F212-45DF-B6BF27CCF1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 rtl="0">
              <a:spcBef>
                <a:spcPts val="1000"/>
              </a:spcBef>
              <a:spcAft>
                <a:spcPts val="0"/>
              </a:spcAft>
            </a:pPr>
            <a:r>
              <a:rPr lang="en" altLang="zh-CN" dirty="0">
                <a:solidFill>
                  <a:srgbClr val="C00000"/>
                </a:solidFill>
              </a:rPr>
              <a:t>LLM </a:t>
            </a:r>
            <a:r>
              <a:rPr lang="zh-CN" altLang="en-US" dirty="0">
                <a:solidFill>
                  <a:srgbClr val="C00000"/>
                </a:solidFill>
              </a:rPr>
              <a:t>推理 </a:t>
            </a:r>
            <a:r>
              <a:rPr lang="en" altLang="zh-CN" dirty="0">
                <a:solidFill>
                  <a:srgbClr val="C00000"/>
                </a:solidFill>
              </a:rPr>
              <a:t>Prefill </a:t>
            </a:r>
            <a:r>
              <a:rPr lang="en-US" altLang="zh-CN" dirty="0">
                <a:solidFill>
                  <a:srgbClr val="C00000"/>
                </a:solidFill>
              </a:rPr>
              <a:t>&amp;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" altLang="zh-CN" dirty="0">
                <a:solidFill>
                  <a:srgbClr val="C00000"/>
                </a:solidFill>
              </a:rPr>
              <a:t>Decoding </a:t>
            </a:r>
            <a:r>
              <a:rPr lang="zh-CN" altLang="en-US" dirty="0">
                <a:solidFill>
                  <a:srgbClr val="C00000"/>
                </a:solidFill>
              </a:rPr>
              <a:t>阶段 </a:t>
            </a:r>
            <a:r>
              <a:rPr lang="en" altLang="zh-CN" dirty="0">
                <a:solidFill>
                  <a:srgbClr val="C00000"/>
                </a:solidFill>
              </a:rPr>
              <a:t>Roofline Model </a:t>
            </a:r>
            <a:r>
              <a:rPr lang="zh-CN" altLang="en-US" dirty="0">
                <a:solidFill>
                  <a:srgbClr val="C00000"/>
                </a:solidFill>
              </a:rPr>
              <a:t>近似如下，其中：</a:t>
            </a:r>
          </a:p>
          <a:p>
            <a:pPr marL="582006" lvl="1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en-US" b="1" dirty="0"/>
              <a:t>三角 </a:t>
            </a:r>
            <a:r>
              <a:rPr lang="en" altLang="zh-CN" b="1" dirty="0"/>
              <a:t>Prefill</a:t>
            </a:r>
            <a:r>
              <a:rPr lang="zh-CN" altLang="en-US" b="1" dirty="0"/>
              <a:t>：</a:t>
            </a:r>
            <a:r>
              <a:rPr lang="zh-CN" altLang="en-US" dirty="0"/>
              <a:t>设 </a:t>
            </a:r>
            <a:r>
              <a:rPr lang="en" altLang="zh-CN" dirty="0"/>
              <a:t>Batch size</a:t>
            </a:r>
            <a:r>
              <a:rPr lang="en-US" altLang="zh-CN" dirty="0"/>
              <a:t>=1</a:t>
            </a:r>
            <a:r>
              <a:rPr lang="zh-CN" altLang="en-US" dirty="0"/>
              <a:t>，</a:t>
            </a:r>
            <a:r>
              <a:rPr lang="en" altLang="zh-CN" dirty="0"/>
              <a:t>Sequence Length </a:t>
            </a:r>
            <a:r>
              <a:rPr lang="zh-CN" altLang="en-US" dirty="0"/>
              <a:t>越大计算强度越大，通常属于 </a:t>
            </a:r>
            <a:r>
              <a:rPr lang="en" altLang="zh-CN" dirty="0"/>
              <a:t>Compute Bound</a:t>
            </a:r>
            <a:endParaRPr lang="zh-CN" altLang="en-US" dirty="0"/>
          </a:p>
          <a:p>
            <a:pPr marL="582006" lvl="1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CN" altLang="en-US" b="1" dirty="0"/>
              <a:t>原型 </a:t>
            </a:r>
            <a:r>
              <a:rPr lang="en" altLang="zh-CN" b="1" dirty="0"/>
              <a:t>Decoding</a:t>
            </a:r>
            <a:r>
              <a:rPr lang="zh-CN" altLang="en-US" b="1" dirty="0"/>
              <a:t>：</a:t>
            </a:r>
            <a:r>
              <a:rPr lang="en" altLang="zh-CN" dirty="0"/>
              <a:t>Batch size </a:t>
            </a:r>
            <a:r>
              <a:rPr lang="zh-CN" altLang="en-US" dirty="0"/>
              <a:t>越大，计算强度越大，理论性能峰值越大，通常属于</a:t>
            </a:r>
            <a:r>
              <a:rPr lang="en" altLang="zh-CN" dirty="0"/>
              <a:t>Memory Bound</a:t>
            </a:r>
            <a:endParaRPr lang="zh-CN" altLang="en-US" dirty="0"/>
          </a:p>
        </p:txBody>
      </p:sp>
      <p:pic>
        <p:nvPicPr>
          <p:cNvPr id="20482" name="Picture 2" descr="Model Bandwidth Utilization">
            <a:extLst>
              <a:ext uri="{FF2B5EF4-FFF2-40B4-BE49-F238E27FC236}">
                <a16:creationId xmlns:a16="http://schemas.microsoft.com/office/drawing/2014/main" id="{DC97D8A1-9061-653A-D993-8A7EC4C3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8216" y="2963918"/>
            <a:ext cx="7855401" cy="348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三角形 2">
            <a:extLst>
              <a:ext uri="{FF2B5EF4-FFF2-40B4-BE49-F238E27FC236}">
                <a16:creationId xmlns:a16="http://schemas.microsoft.com/office/drawing/2014/main" id="{4BB12628-E099-EA92-04DA-C456FCD5211A}"/>
              </a:ext>
            </a:extLst>
          </p:cNvPr>
          <p:cNvSpPr/>
          <p:nvPr/>
        </p:nvSpPr>
        <p:spPr>
          <a:xfrm>
            <a:off x="3163614" y="4067504"/>
            <a:ext cx="483476" cy="399393"/>
          </a:xfrm>
          <a:prstGeom prst="triangl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59D95F5F-618E-706F-C852-35AA25B185EF}"/>
              </a:ext>
            </a:extLst>
          </p:cNvPr>
          <p:cNvSpPr/>
          <p:nvPr/>
        </p:nvSpPr>
        <p:spPr>
          <a:xfrm>
            <a:off x="5176345" y="2963918"/>
            <a:ext cx="483476" cy="399393"/>
          </a:xfrm>
          <a:prstGeom prst="triangl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6">
            <a:extLst>
              <a:ext uri="{FF2B5EF4-FFF2-40B4-BE49-F238E27FC236}">
                <a16:creationId xmlns:a16="http://schemas.microsoft.com/office/drawing/2014/main" id="{2DE627D0-A030-E36F-04FE-EA7F3758869F}"/>
              </a:ext>
            </a:extLst>
          </p:cNvPr>
          <p:cNvSpPr/>
          <p:nvPr/>
        </p:nvSpPr>
        <p:spPr>
          <a:xfrm>
            <a:off x="6702664" y="2963917"/>
            <a:ext cx="483476" cy="399393"/>
          </a:xfrm>
          <a:prstGeom prst="triangl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7726937-614B-FDB5-3998-E97516353915}"/>
              </a:ext>
            </a:extLst>
          </p:cNvPr>
          <p:cNvSpPr/>
          <p:nvPr/>
        </p:nvSpPr>
        <p:spPr>
          <a:xfrm>
            <a:off x="2317532" y="4861035"/>
            <a:ext cx="468000" cy="468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1A57AE6-99CD-D04E-02A5-40F907243606}"/>
              </a:ext>
            </a:extLst>
          </p:cNvPr>
          <p:cNvSpPr/>
          <p:nvPr/>
        </p:nvSpPr>
        <p:spPr>
          <a:xfrm>
            <a:off x="4066055" y="3216455"/>
            <a:ext cx="468000" cy="468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8315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8F34E5E-22EE-A09C-D27C-FC130D8B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瓶颈分析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97D6A6-8AF8-13EA-F79A-5940872D78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Prefill </a:t>
            </a:r>
            <a:r>
              <a:rPr lang="zh-CN" altLang="en-US" dirty="0"/>
              <a:t>阶段在比较小 </a:t>
            </a:r>
            <a:r>
              <a:rPr lang="en" altLang="zh-CN" dirty="0"/>
              <a:t>Batch Size </a:t>
            </a:r>
            <a:r>
              <a:rPr lang="zh-CN" altLang="en-US" dirty="0"/>
              <a:t>下就可以获得比较大的计算强度，相应的吞吐也很高</a:t>
            </a:r>
            <a:endParaRPr lang="en-US" altLang="zh-CN" dirty="0"/>
          </a:p>
          <a:p>
            <a:r>
              <a:rPr lang="en" altLang="zh-CN" dirty="0"/>
              <a:t>Decoding </a:t>
            </a:r>
            <a:r>
              <a:rPr lang="zh-CN" altLang="en-US" dirty="0"/>
              <a:t>阶段需要比较大的 </a:t>
            </a:r>
            <a:r>
              <a:rPr lang="en" altLang="zh-CN" dirty="0"/>
              <a:t>Batch Size </a:t>
            </a:r>
            <a:r>
              <a:rPr lang="zh-CN" altLang="en-US" dirty="0"/>
              <a:t>才能获得相对高的计算强度及吞吐</a:t>
            </a:r>
          </a:p>
        </p:txBody>
      </p:sp>
      <p:pic>
        <p:nvPicPr>
          <p:cNvPr id="21506" name="Picture 2" descr="图片">
            <a:extLst>
              <a:ext uri="{FF2B5EF4-FFF2-40B4-BE49-F238E27FC236}">
                <a16:creationId xmlns:a16="http://schemas.microsoft.com/office/drawing/2014/main" id="{3235E5F3-73FD-DC1C-A590-8D14ED1C8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87163" y="2770749"/>
            <a:ext cx="8236416" cy="358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573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8F34E5E-22EE-A09C-D27C-FC130D8B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瓶颈分析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97D6A6-8AF8-13EA-F79A-5940872D78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Prefill </a:t>
            </a:r>
            <a:r>
              <a:rPr lang="zh-CN" altLang="en-US" dirty="0"/>
              <a:t>阶段在比较小 </a:t>
            </a:r>
            <a:r>
              <a:rPr lang="en" altLang="zh-CN" dirty="0"/>
              <a:t>Batch Size </a:t>
            </a:r>
            <a:r>
              <a:rPr lang="zh-CN" altLang="en-US" dirty="0"/>
              <a:t>下就可以获得比较大的计算强度，相应的吞吐也很高</a:t>
            </a:r>
            <a:endParaRPr lang="en-US" altLang="zh-CN" dirty="0"/>
          </a:p>
          <a:p>
            <a:r>
              <a:rPr lang="en" altLang="zh-CN" dirty="0"/>
              <a:t>Decoding </a:t>
            </a:r>
            <a:r>
              <a:rPr lang="zh-CN" altLang="en-US" dirty="0"/>
              <a:t>阶段需要比较大的 </a:t>
            </a:r>
            <a:r>
              <a:rPr lang="en" altLang="zh-CN" dirty="0"/>
              <a:t>Batch Size </a:t>
            </a:r>
            <a:r>
              <a:rPr lang="zh-CN" altLang="en-US" dirty="0"/>
              <a:t>才能获得相对高的计算强度及吞吐</a:t>
            </a:r>
          </a:p>
        </p:txBody>
      </p:sp>
      <p:pic>
        <p:nvPicPr>
          <p:cNvPr id="21506" name="Picture 2" descr="图片">
            <a:extLst>
              <a:ext uri="{FF2B5EF4-FFF2-40B4-BE49-F238E27FC236}">
                <a16:creationId xmlns:a16="http://schemas.microsoft.com/office/drawing/2014/main" id="{3235E5F3-73FD-DC1C-A590-8D14ED1C8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05763" y="2659117"/>
            <a:ext cx="7794981" cy="378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264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7C8E4-3300-3D16-A2AB-A8E87EE8B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5E4546-93BE-FFEA-8EC9-B7100A43D4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" altLang="zh-CN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https://www.omrimallis.com/posts/understanding-how-llm-inference-works-with-llama-cpp/</a:t>
            </a:r>
            <a:endParaRPr kumimoji="1" lang="en" altLang="zh-CN" dirty="0">
              <a:solidFill>
                <a:srgbClr val="0432FF"/>
              </a:solidFill>
            </a:endParaRPr>
          </a:p>
          <a:p>
            <a:r>
              <a:rPr kumimoji="1" lang="en" altLang="zh-CN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https://www.databricks.com/blog/</a:t>
            </a:r>
            <a:r>
              <a:rPr kumimoji="1" lang="en" altLang="zh-CN" dirty="0">
                <a:solidFill>
                  <a:srgbClr val="0432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llm-inference-performance-engineering-best-practices</a:t>
            </a:r>
            <a:endParaRPr kumimoji="1" lang="en" altLang="zh-CN" dirty="0">
              <a:solidFill>
                <a:srgbClr val="0432FF"/>
              </a:solidFill>
            </a:endParaRPr>
          </a:p>
          <a:p>
            <a:r>
              <a:rPr kumimoji="1" lang="en" altLang="zh-CN" dirty="0">
                <a:solidFill>
                  <a:srgbClr val="0432FF"/>
                </a:solidFill>
              </a:rPr>
              <a:t>SARATHI: Efficient LLM Inference by Piggybacking Decodes with Chunked Prefills</a:t>
            </a:r>
          </a:p>
          <a:p>
            <a:endParaRPr kumimoji="1" lang="en" altLang="zh-CN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824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518476" y="2969698"/>
            <a:ext cx="915981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1800"/>
              </a:spcBef>
              <a:spcAft>
                <a:spcPts val="600"/>
              </a:spcAft>
            </a:pPr>
            <a:r>
              <a:rPr lang="zh-CN" altLang="en-US" sz="9600" b="1" dirty="0">
                <a:solidFill>
                  <a:schemeClr val="tx2"/>
                </a:solidFill>
                <a:latin typeface="+mj-ea"/>
                <a:ea typeface="+mj-ea"/>
              </a:rPr>
              <a:t>大模型推理</a:t>
            </a:r>
            <a:endParaRPr lang="en-US" altLang="zh-CN" sz="9600" b="1" dirty="0">
              <a:solidFill>
                <a:schemeClr val="tx2"/>
              </a:solidFill>
              <a:latin typeface="+mj-ea"/>
              <a:ea typeface="+mj-ea"/>
            </a:endParaRPr>
          </a:p>
          <a:p>
            <a:pPr algn="ctr" rtl="0">
              <a:spcBef>
                <a:spcPts val="1800"/>
              </a:spcBef>
              <a:spcAft>
                <a:spcPts val="600"/>
              </a:spcAft>
            </a:pPr>
            <a:r>
              <a:rPr lang="zh-CN" altLang="en-US" sz="9600" b="1" dirty="0">
                <a:solidFill>
                  <a:schemeClr val="tx2"/>
                </a:solidFill>
                <a:latin typeface="+mj-ea"/>
                <a:ea typeface="+mj-ea"/>
              </a:rPr>
              <a:t>需求增长</a:t>
            </a:r>
            <a:endParaRPr lang="en" altLang="zh-CN" sz="96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0663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中文大模型基准测评2024上半年报告- 大模型知识库|大模型训练|开箱即用的企业大模型应用平台|智能体开发|53AI">
            <a:extLst>
              <a:ext uri="{FF2B5EF4-FFF2-40B4-BE49-F238E27FC236}">
                <a16:creationId xmlns:a16="http://schemas.microsoft.com/office/drawing/2014/main" id="{F78F9489-4103-075E-CF24-4B3B22F70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6533" y="568407"/>
            <a:ext cx="10943695" cy="591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843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4C409FF-F906-99C3-2268-930779E6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E444F52-9413-5BD8-DF12-3D634D2325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The LLM App Stack — May 2024. The tools you need to know, what they… | by  Yujian Tang | Plain Simple Software | Medium">
            <a:extLst>
              <a:ext uri="{FF2B5EF4-FFF2-40B4-BE49-F238E27FC236}">
                <a16:creationId xmlns:a16="http://schemas.microsoft.com/office/drawing/2014/main" id="{EC4D69E2-C386-0EAA-7B0B-B5B01472F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4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460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7BD04B1-994E-0355-AC5F-9744A065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Foundation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endParaRPr lang="zh-CN" altLang="en-US" dirty="0"/>
          </a:p>
        </p:txBody>
      </p:sp>
      <p:pic>
        <p:nvPicPr>
          <p:cNvPr id="5122" name="Picture 2" descr="The Foundation Large Language Model (LLM) &amp; Tooling Landscape | by Cobus  Greyling | Medium">
            <a:extLst>
              <a:ext uri="{FF2B5EF4-FFF2-40B4-BE49-F238E27FC236}">
                <a16:creationId xmlns:a16="http://schemas.microsoft.com/office/drawing/2014/main" id="{1BDDADFA-B2BC-62A0-31AD-8E3269884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31207" y="1268681"/>
            <a:ext cx="4700439" cy="526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oundation Large Language Model (LLM) Stack — Version 4 | by Cobus Greyling  | Medium">
            <a:extLst>
              <a:ext uri="{FF2B5EF4-FFF2-40B4-BE49-F238E27FC236}">
                <a16:creationId xmlns:a16="http://schemas.microsoft.com/office/drawing/2014/main" id="{2D4E9592-FAD0-9FBF-F210-2FE28295C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94265" y="1312741"/>
            <a:ext cx="3787485" cy="519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839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7D31DCA-DC97-33E5-FC39-298203FF4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大模型推理需求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1F2115-9D34-C035-B032-374ADED9F6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 anchor="t"/>
          <a:lstStyle/>
          <a:p>
            <a:r>
              <a:rPr lang="zh-CN" altLang="en-US" dirty="0"/>
              <a:t>新的大模型不断发布</a:t>
            </a:r>
            <a:endParaRPr lang="en-US" altLang="zh-CN" dirty="0"/>
          </a:p>
          <a:p>
            <a:r>
              <a:rPr lang="zh-CN" altLang="en-US" dirty="0"/>
              <a:t>模型参数量不断加大</a:t>
            </a:r>
            <a:endParaRPr lang="en-US" altLang="zh-CN" dirty="0"/>
          </a:p>
          <a:p>
            <a:r>
              <a:rPr lang="zh-CN" altLang="en-US" dirty="0"/>
              <a:t>生成式 </a:t>
            </a:r>
            <a:r>
              <a:rPr lang="en-US" altLang="zh-CN" dirty="0"/>
              <a:t>AI</a:t>
            </a:r>
            <a:r>
              <a:rPr lang="zh-CN" altLang="en-US" dirty="0"/>
              <a:t> 应用爆发式增长</a:t>
            </a:r>
          </a:p>
        </p:txBody>
      </p:sp>
    </p:spTree>
    <p:extLst>
      <p:ext uri="{BB962C8B-B14F-4D97-AF65-F5344CB8AC3E}">
        <p14:creationId xmlns:p14="http://schemas.microsoft.com/office/powerpoint/2010/main" val="3357961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518476" y="2969698"/>
            <a:ext cx="9159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1800"/>
              </a:spcBef>
              <a:spcAft>
                <a:spcPts val="600"/>
              </a:spcAft>
            </a:pPr>
            <a:r>
              <a:rPr lang="en-US" altLang="zh-CN" sz="9600" b="1" dirty="0">
                <a:solidFill>
                  <a:schemeClr val="bg1"/>
                </a:solidFill>
                <a:latin typeface="+mj-ea"/>
                <a:ea typeface="+mj-ea"/>
              </a:rPr>
              <a:t>LLM</a:t>
            </a:r>
            <a:r>
              <a:rPr lang="zh-CN" altLang="en-US" sz="9600" b="1" dirty="0">
                <a:solidFill>
                  <a:schemeClr val="bg1"/>
                </a:solidFill>
                <a:latin typeface="+mj-ea"/>
                <a:ea typeface="+mj-ea"/>
              </a:rPr>
              <a:t> 推理过程</a:t>
            </a:r>
            <a:endParaRPr lang="en-US" altLang="zh-CN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8099503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29055</TotalTime>
  <Words>1209</Words>
  <Application>Microsoft Macintosh PowerPoint</Application>
  <PresentationFormat>自定义</PresentationFormat>
  <Paragraphs>102</Paragraphs>
  <Slides>37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37</vt:i4>
      </vt:variant>
    </vt:vector>
  </HeadingPairs>
  <TitlesOfParts>
    <vt:vector size="54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Cambria Math</vt:lpstr>
      <vt:lpstr>FUTURA MEDIUM</vt:lpstr>
      <vt:lpstr>FUTURA 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大模型推理</vt:lpstr>
      <vt:lpstr>目录</vt:lpstr>
      <vt:lpstr>PowerPoint 演示文稿</vt:lpstr>
      <vt:lpstr>PowerPoint 演示文稿</vt:lpstr>
      <vt:lpstr>PowerPoint 演示文稿</vt:lpstr>
      <vt:lpstr>Foundation Large Language Model Stack</vt:lpstr>
      <vt:lpstr>大模型推理需求</vt:lpstr>
      <vt:lpstr>PowerPoint 演示文稿</vt:lpstr>
      <vt:lpstr>LLM 推理过程</vt:lpstr>
      <vt:lpstr>LLM 推理过程</vt:lpstr>
      <vt:lpstr>大模型推理自回归解码</vt:lpstr>
      <vt:lpstr>LLM 推理过程</vt:lpstr>
      <vt:lpstr>LLM 推理过程</vt:lpstr>
      <vt:lpstr>PowerPoint 演示文稿</vt:lpstr>
      <vt:lpstr>KV Cache</vt:lpstr>
      <vt:lpstr>KV Cache</vt:lpstr>
      <vt:lpstr>Example</vt:lpstr>
      <vt:lpstr>思考</vt:lpstr>
      <vt:lpstr>Multi-Head Attention</vt:lpstr>
      <vt:lpstr>Multi-Head Attention</vt:lpstr>
      <vt:lpstr>Question</vt:lpstr>
      <vt:lpstr>LLM Training</vt:lpstr>
      <vt:lpstr>LLM Training</vt:lpstr>
      <vt:lpstr>KV Cache</vt:lpstr>
      <vt:lpstr>KV Cache</vt:lpstr>
      <vt:lpstr>KV Cache：Prefill</vt:lpstr>
      <vt:lpstr>KV Cache：Prefill</vt:lpstr>
      <vt:lpstr>KV Cache：Decode</vt:lpstr>
      <vt:lpstr>KV Cache：Decode</vt:lpstr>
      <vt:lpstr>PowerPoint 演示文稿</vt:lpstr>
      <vt:lpstr>瓶颈分析</vt:lpstr>
      <vt:lpstr>瓶颈分析</vt:lpstr>
      <vt:lpstr>瓶颈分析</vt:lpstr>
      <vt:lpstr>瓶颈分析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9425</cp:revision>
  <cp:lastPrinted>2023-09-08T09:14:01Z</cp:lastPrinted>
  <dcterms:created xsi:type="dcterms:W3CDTF">2020-08-28T08:44:19Z</dcterms:created>
  <dcterms:modified xsi:type="dcterms:W3CDTF">2024-12-08T06:02:22Z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